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70" r:id="rId1"/>
    <p:sldMasterId id="2147483671" r:id="rId2"/>
  </p:sldMasterIdLst>
  <p:notesMasterIdLst>
    <p:notesMasterId r:id="rId65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  <p:sldId id="286" r:id="rId33"/>
    <p:sldId id="287" r:id="rId34"/>
    <p:sldId id="288" r:id="rId35"/>
    <p:sldId id="289" r:id="rId36"/>
    <p:sldId id="290" r:id="rId37"/>
    <p:sldId id="291" r:id="rId38"/>
    <p:sldId id="292" r:id="rId39"/>
    <p:sldId id="293" r:id="rId40"/>
    <p:sldId id="294" r:id="rId41"/>
    <p:sldId id="295" r:id="rId42"/>
    <p:sldId id="296" r:id="rId43"/>
    <p:sldId id="297" r:id="rId44"/>
    <p:sldId id="298" r:id="rId45"/>
    <p:sldId id="299" r:id="rId46"/>
    <p:sldId id="300" r:id="rId47"/>
    <p:sldId id="301" r:id="rId48"/>
    <p:sldId id="302" r:id="rId49"/>
    <p:sldId id="303" r:id="rId50"/>
    <p:sldId id="304" r:id="rId51"/>
    <p:sldId id="305" r:id="rId52"/>
    <p:sldId id="306" r:id="rId53"/>
    <p:sldId id="307" r:id="rId54"/>
    <p:sldId id="308" r:id="rId55"/>
    <p:sldId id="309" r:id="rId56"/>
    <p:sldId id="310" r:id="rId57"/>
    <p:sldId id="311" r:id="rId58"/>
    <p:sldId id="312" r:id="rId59"/>
    <p:sldId id="313" r:id="rId60"/>
    <p:sldId id="314" r:id="rId61"/>
    <p:sldId id="315" r:id="rId62"/>
    <p:sldId id="316" r:id="rId63"/>
    <p:sldId id="317" r:id="rId64"/>
  </p:sldIdLst>
  <p:sldSz cx="9144000" cy="5143500" type="screen16x9"/>
  <p:notesSz cx="6858000" cy="9144000"/>
  <p:embeddedFontLst>
    <p:embeddedFont>
      <p:font typeface="Lato" panose="020F0502020204030203" pitchFamily="34" charset="0"/>
      <p:regular r:id="rId66"/>
      <p:bold r:id="rId67"/>
      <p:italic r:id="rId68"/>
      <p:boldItalic r:id="rId69"/>
    </p:embeddedFont>
    <p:embeddedFont>
      <p:font typeface="Raleway" pitchFamily="2" charset="77"/>
      <p:regular r:id="rId70"/>
      <p:bold r:id="rId71"/>
      <p:italic r:id="rId72"/>
      <p:boldItalic r:id="rId73"/>
    </p:embeddedFont>
    <p:embeddedFont>
      <p:font typeface="Verdana" panose="020B0604030504040204" pitchFamily="34" charset="0"/>
      <p:regular r:id="rId74"/>
      <p:bold r:id="rId75"/>
      <p:italic r:id="rId76"/>
      <p:boldItalic r:id="rId7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10"/>
    <p:restoredTop sz="82041"/>
  </p:normalViewPr>
  <p:slideViewPr>
    <p:cSldViewPr snapToGrid="0">
      <p:cViewPr>
        <p:scale>
          <a:sx n="128" d="100"/>
          <a:sy n="128" d="100"/>
        </p:scale>
        <p:origin x="1160" y="-24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font" Target="fonts/font3.fntdata"/><Relationship Id="rId16" Type="http://schemas.openxmlformats.org/officeDocument/2006/relationships/slide" Target="slides/slide14.xml"/><Relationship Id="rId11" Type="http://schemas.openxmlformats.org/officeDocument/2006/relationships/slide" Target="slides/slide9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74" Type="http://schemas.openxmlformats.org/officeDocument/2006/relationships/font" Target="fonts/font9.fntdata"/><Relationship Id="rId79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font" Target="fonts/font4.fntdata"/><Relationship Id="rId77" Type="http://schemas.openxmlformats.org/officeDocument/2006/relationships/font" Target="fonts/font12.fntdata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font" Target="fonts/font7.fntdata"/><Relationship Id="rId80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font" Target="fonts/font2.fntdata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font" Target="fonts/font5.fntdata"/><Relationship Id="rId75" Type="http://schemas.openxmlformats.org/officeDocument/2006/relationships/font" Target="fonts/font10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notesMaster" Target="notesMasters/notesMaster1.xml"/><Relationship Id="rId73" Type="http://schemas.openxmlformats.org/officeDocument/2006/relationships/font" Target="fonts/font8.fntdata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font" Target="fonts/font11.fntdata"/><Relationship Id="rId7" Type="http://schemas.openxmlformats.org/officeDocument/2006/relationships/slide" Target="slides/slide5.xml"/><Relationship Id="rId71" Type="http://schemas.openxmlformats.org/officeDocument/2006/relationships/font" Target="fonts/font6.fntdata"/><Relationship Id="rId2" Type="http://schemas.openxmlformats.org/officeDocument/2006/relationships/slideMaster" Target="slideMasters/slideMaster2.xml"/><Relationship Id="rId29" Type="http://schemas.openxmlformats.org/officeDocument/2006/relationships/slide" Target="slides/slide27.xml"/><Relationship Id="rId24" Type="http://schemas.openxmlformats.org/officeDocument/2006/relationships/slide" Target="slides/slide22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66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7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e851ffb810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5" name="Google Shape;115;ge851ffb810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275ab562720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275ab562720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400c827b3d_0_12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400c827b3d_0_12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The </a:t>
            </a:r>
            <a:r>
              <a:rPr lang="de-CH" dirty="0" err="1"/>
              <a:t>tried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change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sexagecimal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during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french</a:t>
            </a:r>
            <a:r>
              <a:rPr lang="de-CH" dirty="0"/>
              <a:t> </a:t>
            </a:r>
            <a:r>
              <a:rPr lang="de-CH" dirty="0" err="1"/>
              <a:t>revolution</a:t>
            </a:r>
            <a:r>
              <a:rPr lang="de-CH" dirty="0"/>
              <a:t> but </a:t>
            </a:r>
            <a:r>
              <a:rPr lang="de-CH" dirty="0" err="1"/>
              <a:t>didn’t</a:t>
            </a:r>
            <a:r>
              <a:rPr lang="de-CH" dirty="0"/>
              <a:t> </a:t>
            </a:r>
            <a:r>
              <a:rPr lang="de-CH" dirty="0" err="1"/>
              <a:t>suceed</a:t>
            </a:r>
            <a:r>
              <a:rPr lang="de-CH" dirty="0"/>
              <a:t>, </a:t>
            </a: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still </a:t>
            </a:r>
            <a:r>
              <a:rPr lang="de-CH" dirty="0" err="1"/>
              <a:t>using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sexagecimal</a:t>
            </a:r>
            <a:r>
              <a:rPr lang="de-CH" dirty="0"/>
              <a:t> </a:t>
            </a:r>
            <a:r>
              <a:rPr lang="de-CH" dirty="0" err="1"/>
              <a:t>system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mesopotanian</a:t>
            </a:r>
            <a:r>
              <a:rPr lang="de-CH" dirty="0"/>
              <a:t> </a:t>
            </a:r>
            <a:r>
              <a:rPr lang="de-CH" dirty="0" err="1"/>
              <a:t>era</a:t>
            </a:r>
            <a:r>
              <a:rPr lang="de-CH" dirty="0"/>
              <a:t> 5k </a:t>
            </a:r>
            <a:r>
              <a:rPr lang="de-CH" dirty="0" err="1"/>
              <a:t>years</a:t>
            </a:r>
            <a:r>
              <a:rPr lang="de-CH" dirty="0"/>
              <a:t> </a:t>
            </a:r>
            <a:r>
              <a:rPr lang="de-CH" dirty="0" err="1"/>
              <a:t>ago</a:t>
            </a:r>
            <a:endParaRPr dirty="0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7" name="Google Shape;197;g3e9dc514d5_0_2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8" name="Google Shape;198;g3e9dc514d5_0_2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400c827b3d_0_1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400c827b3d_0_1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need to bring data to decimal numbers, the computer does the rest. </a:t>
            </a:r>
            <a:endParaRPr dirty="0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g3de7d3e070_0_9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3" name="Google Shape;213;g3de7d3e070_0_9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3de7d3e070_0_14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3de7d3e070_0_14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Difference</a:t>
            </a:r>
            <a:r>
              <a:rPr lang="de-CH" dirty="0"/>
              <a:t> List (</a:t>
            </a:r>
            <a:r>
              <a:rPr lang="de-CH" dirty="0" err="1"/>
              <a:t>can</a:t>
            </a:r>
            <a:r>
              <a:rPr lang="de-CH" dirty="0"/>
              <a:t> </a:t>
            </a:r>
            <a:r>
              <a:rPr lang="de-CH" dirty="0" err="1"/>
              <a:t>have</a:t>
            </a:r>
            <a:r>
              <a:rPr lang="de-CH" dirty="0"/>
              <a:t> </a:t>
            </a:r>
            <a:r>
              <a:rPr lang="de-CH" dirty="0" err="1"/>
              <a:t>numbers</a:t>
            </a:r>
            <a:r>
              <a:rPr lang="de-CH" dirty="0"/>
              <a:t> and </a:t>
            </a:r>
            <a:r>
              <a:rPr lang="de-CH" dirty="0" err="1"/>
              <a:t>strings</a:t>
            </a:r>
            <a:r>
              <a:rPr lang="de-CH" dirty="0"/>
              <a:t> </a:t>
            </a:r>
            <a:r>
              <a:rPr lang="de-CH" dirty="0" err="1"/>
              <a:t>mixed</a:t>
            </a:r>
            <a:r>
              <a:rPr lang="de-CH" dirty="0"/>
              <a:t>) </a:t>
            </a:r>
            <a:r>
              <a:rPr lang="de-CH" dirty="0" err="1"/>
              <a:t>vs</a:t>
            </a:r>
            <a:r>
              <a:rPr lang="de-CH" dirty="0"/>
              <a:t> Array (</a:t>
            </a:r>
            <a:r>
              <a:rPr lang="de-CH" dirty="0" err="1"/>
              <a:t>elements</a:t>
            </a:r>
            <a:r>
              <a:rPr lang="de-CH" dirty="0"/>
              <a:t> </a:t>
            </a:r>
            <a:r>
              <a:rPr lang="de-CH" dirty="0" err="1"/>
              <a:t>are</a:t>
            </a:r>
            <a:r>
              <a:rPr lang="de-CH" dirty="0"/>
              <a:t> all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same </a:t>
            </a:r>
            <a:r>
              <a:rPr lang="de-CH" dirty="0" err="1"/>
              <a:t>data</a:t>
            </a:r>
            <a:r>
              <a:rPr lang="de-CH" dirty="0"/>
              <a:t> type)</a:t>
            </a:r>
            <a:endParaRPr dirty="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g400c827b3d_0_15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2" name="Google Shape;232;g400c827b3d_0_15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Python </a:t>
            </a:r>
            <a:r>
              <a:rPr lang="de-CH" dirty="0" err="1"/>
              <a:t>is</a:t>
            </a:r>
            <a:r>
              <a:rPr lang="de-CH" dirty="0"/>
              <a:t> an </a:t>
            </a:r>
            <a:r>
              <a:rPr lang="de-CH" dirty="0" err="1"/>
              <a:t>object</a:t>
            </a:r>
            <a:r>
              <a:rPr lang="de-CH" dirty="0"/>
              <a:t> </a:t>
            </a:r>
            <a:r>
              <a:rPr lang="de-CH" dirty="0" err="1"/>
              <a:t>oriented</a:t>
            </a:r>
            <a:r>
              <a:rPr lang="de-CH" dirty="0"/>
              <a:t> </a:t>
            </a:r>
            <a:r>
              <a:rPr lang="de-CH" dirty="0" err="1"/>
              <a:t>language</a:t>
            </a:r>
            <a:endParaRPr dirty="0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Google Shape;239;g3de7d3e070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0" name="Google Shape;240;g3de7d3e070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3de7d3e070_0_19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8" name="Google Shape;248;g3de7d3e070_0_19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3de7d3e070_0_32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3de7d3e070_0_32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Normal Laptop Storage: 256GB </a:t>
            </a:r>
            <a:r>
              <a:rPr lang="de-CH" dirty="0" err="1"/>
              <a:t>approx</a:t>
            </a:r>
            <a:endParaRPr dirty="0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g400c827b3d_0_106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Google Shape;121;g400c827b3d_0_106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3de7d3e070_0_31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3de7d3e070_0_31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g3385947d44_0_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3" name="Google Shape;273;g3385947d44_0_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g3385947d44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2" name="Google Shape;282;g3385947d44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How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deal </a:t>
            </a:r>
            <a:r>
              <a:rPr lang="de-CH" dirty="0" err="1"/>
              <a:t>with</a:t>
            </a:r>
            <a:r>
              <a:rPr lang="de-CH" dirty="0"/>
              <a:t> </a:t>
            </a:r>
            <a:r>
              <a:rPr lang="de-CH" dirty="0" err="1"/>
              <a:t>Outliers</a:t>
            </a:r>
            <a:r>
              <a:rPr lang="de-CH" dirty="0"/>
              <a:t>? </a:t>
            </a:r>
            <a:r>
              <a:rPr lang="de-CH" dirty="0" err="1"/>
              <a:t>Consider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following</a:t>
            </a:r>
            <a:r>
              <a:rPr lang="de-CH" dirty="0"/>
              <a:t>:</a:t>
            </a:r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CH" dirty="0"/>
              <a:t>Check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it’s</a:t>
            </a:r>
            <a:r>
              <a:rPr lang="de-CH" dirty="0"/>
              <a:t> an </a:t>
            </a:r>
            <a:r>
              <a:rPr lang="de-CH" dirty="0" err="1"/>
              <a:t>error</a:t>
            </a:r>
            <a:r>
              <a:rPr lang="de-CH" dirty="0"/>
              <a:t> </a:t>
            </a:r>
            <a:r>
              <a:rPr lang="de-CH" dirty="0" err="1"/>
              <a:t>or</a:t>
            </a:r>
            <a:r>
              <a:rPr lang="de-CH" dirty="0"/>
              <a:t> an </a:t>
            </a:r>
            <a:r>
              <a:rPr lang="de-CH" dirty="0" err="1"/>
              <a:t>outlier</a:t>
            </a:r>
            <a:endParaRPr lang="de-CH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CH" dirty="0"/>
              <a:t>Use Median </a:t>
            </a:r>
            <a:r>
              <a:rPr lang="de-CH" dirty="0" err="1"/>
              <a:t>instead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Mean, Median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more</a:t>
            </a:r>
            <a:r>
              <a:rPr lang="de-CH" dirty="0"/>
              <a:t> </a:t>
            </a:r>
            <a:r>
              <a:rPr lang="de-CH" dirty="0" err="1"/>
              <a:t>resistant</a:t>
            </a:r>
            <a:r>
              <a:rPr lang="de-CH" dirty="0"/>
              <a:t> </a:t>
            </a:r>
            <a:r>
              <a:rPr lang="de-CH" dirty="0" err="1"/>
              <a:t>to</a:t>
            </a:r>
            <a:r>
              <a:rPr lang="de-CH" dirty="0"/>
              <a:t> </a:t>
            </a:r>
            <a:r>
              <a:rPr lang="de-CH" dirty="0" err="1"/>
              <a:t>Outliers</a:t>
            </a:r>
            <a:endParaRPr lang="de-CH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CH" dirty="0"/>
              <a:t>Delete/</a:t>
            </a:r>
            <a:r>
              <a:rPr lang="de-CH" dirty="0" err="1"/>
              <a:t>Replace</a:t>
            </a:r>
            <a:r>
              <a:rPr lang="de-CH" dirty="0"/>
              <a:t> a </a:t>
            </a:r>
            <a:r>
              <a:rPr lang="de-CH" dirty="0" err="1"/>
              <a:t>datapoint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average</a:t>
            </a:r>
            <a:endParaRPr lang="de-CH" dirty="0"/>
          </a:p>
          <a:p>
            <a:pPr marL="171450" lvl="0" indent="-171450" algn="l" rtl="0">
              <a:spcBef>
                <a:spcPts val="0"/>
              </a:spcBef>
              <a:spcAft>
                <a:spcPts val="0"/>
              </a:spcAft>
              <a:buFontTx/>
              <a:buChar char="-"/>
            </a:pPr>
            <a:r>
              <a:rPr lang="de-CH" dirty="0"/>
              <a:t>Use </a:t>
            </a:r>
            <a:r>
              <a:rPr lang="de-CH" dirty="0" err="1"/>
              <a:t>the</a:t>
            </a:r>
            <a:r>
              <a:rPr lang="de-CH" dirty="0"/>
              <a:t> log </a:t>
            </a:r>
            <a:r>
              <a:rPr lang="de-CH" dirty="0" err="1"/>
              <a:t>Function</a:t>
            </a:r>
            <a:endParaRPr dirty="0"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3de7d3e070_0_3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3de7d3e070_0_3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3e9dc514d5_0_2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3e9dc514d5_0_2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3de7d3e070_0_33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6" name="Google Shape;306;g3de7d3e070_0_33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2" name="Google Shape;312;g3de7d3e070_0_36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3" name="Google Shape;313;g3de7d3e070_0_36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3df50cdf2f_0_1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3df50cdf2f_0_1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400c827b3d_0_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9" name="Google Shape;329;g400c827b3d_0_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g400c827b3d_0_24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6" name="Google Shape;336;g400c827b3d_0_24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g3e9dc514d5_0_6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Google Shape;128;g3e9dc514d5_0_6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g400c827b3d_0_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4" name="Google Shape;344;g400c827b3d_0_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0" name="Google Shape;350;g3df50cdf2f_0_6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1" name="Google Shape;351;g3df50cdf2f_0_6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CSCS in Ticino, </a:t>
            </a:r>
            <a:r>
              <a:rPr lang="de-CH" dirty="0" err="1"/>
              <a:t>biggest</a:t>
            </a:r>
            <a:r>
              <a:rPr lang="de-CH" dirty="0"/>
              <a:t> </a:t>
            </a:r>
            <a:r>
              <a:rPr lang="de-CH" dirty="0" err="1"/>
              <a:t>academic</a:t>
            </a:r>
            <a:r>
              <a:rPr lang="de-CH" dirty="0"/>
              <a:t>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center</a:t>
            </a:r>
            <a:r>
              <a:rPr lang="de-CH" dirty="0"/>
              <a:t> in </a:t>
            </a:r>
            <a:r>
              <a:rPr lang="de-CH" dirty="0" err="1"/>
              <a:t>Switzerland</a:t>
            </a:r>
            <a:endParaRPr dirty="0"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g3df50cdf2f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8" name="Google Shape;358;g3df50cdf2f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8" name="Google Shape;368;g3df50cdf2f_0_6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9" name="Google Shape;369;g3df50cdf2f_0_6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400c827b3d_0_8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400c827b3d_0_8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 </a:t>
            </a:r>
            <a:r>
              <a:rPr lang="de-CH" dirty="0" err="1"/>
              <a:t>lot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power </a:t>
            </a:r>
            <a:r>
              <a:rPr lang="de-CH" dirty="0" err="1"/>
              <a:t>consumed</a:t>
            </a:r>
            <a:r>
              <a:rPr lang="de-CH" dirty="0"/>
              <a:t> </a:t>
            </a:r>
            <a:r>
              <a:rPr lang="de-CH" dirty="0" err="1"/>
              <a:t>by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computer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for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cooling</a:t>
            </a:r>
            <a:r>
              <a:rPr lang="de-CH" dirty="0"/>
              <a:t> </a:t>
            </a:r>
            <a:r>
              <a:rPr lang="de-CH" dirty="0">
                <a:sym typeface="Wingdings" pitchFamily="2" charset="2"/>
              </a:rPr>
              <a:t> </a:t>
            </a:r>
            <a:r>
              <a:rPr lang="de-CH" dirty="0" err="1">
                <a:sym typeface="Wingdings" pitchFamily="2" charset="2"/>
              </a:rPr>
              <a:t>you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can</a:t>
            </a:r>
            <a:r>
              <a:rPr lang="de-CH" dirty="0">
                <a:sym typeface="Wingdings" pitchFamily="2" charset="2"/>
              </a:rPr>
              <a:t> save </a:t>
            </a:r>
            <a:r>
              <a:rPr lang="de-CH" dirty="0" err="1">
                <a:sym typeface="Wingdings" pitchFamily="2" charset="2"/>
              </a:rPr>
              <a:t>about</a:t>
            </a:r>
            <a:r>
              <a:rPr lang="de-CH" dirty="0">
                <a:sym typeface="Wingdings" pitchFamily="2" charset="2"/>
              </a:rPr>
              <a:t> 50% </a:t>
            </a:r>
            <a:r>
              <a:rPr lang="de-CH" dirty="0" err="1">
                <a:sym typeface="Wingdings" pitchFamily="2" charset="2"/>
              </a:rPr>
              <a:t>of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electricity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if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you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put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it</a:t>
            </a:r>
            <a:r>
              <a:rPr lang="de-CH" dirty="0">
                <a:sym typeface="Wingdings" pitchFamily="2" charset="2"/>
              </a:rPr>
              <a:t> in a cool </a:t>
            </a:r>
            <a:r>
              <a:rPr lang="de-CH" dirty="0" err="1">
                <a:sym typeface="Wingdings" pitchFamily="2" charset="2"/>
              </a:rPr>
              <a:t>place</a:t>
            </a:r>
            <a:endParaRPr dirty="0"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400c827b3d_0_5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400c827b3d_0_5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 dirty="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Look at the webpage, Login and run an example job</a:t>
            </a:r>
            <a:endParaRPr dirty="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r>
              <a:rPr lang="en" dirty="0" err="1"/>
              <a:t>Sinfo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Squeue</a:t>
            </a:r>
            <a:endParaRPr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 err="1"/>
              <a:t>Sbatch</a:t>
            </a:r>
            <a:r>
              <a:rPr lang="en" dirty="0"/>
              <a:t> </a:t>
            </a:r>
            <a:r>
              <a:rPr lang="en" dirty="0" err="1"/>
              <a:t>test.sh</a:t>
            </a: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You can get access to this computer if you see </a:t>
            </a:r>
            <a:r>
              <a:rPr lang="en" dirty="0" err="1"/>
              <a:t>eg</a:t>
            </a:r>
            <a:r>
              <a:rPr lang="en" dirty="0"/>
              <a:t> that your project would take 100 days or so on your personal computers</a:t>
            </a:r>
            <a:endParaRPr dirty="0"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400c827b3d_0_2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400c827b3d_0_2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400c827b3d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400c827b3d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400c827b3d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400c827b3d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400c827b3d_0_1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400c827b3d_0_1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g3e9dc514d5_0_1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" name="Google Shape;135;g3e9dc514d5_0_1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5" name="Google Shape;425;g400c827b3d_0_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6" name="Google Shape;426;g400c827b3d_0_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3" name="Google Shape;433;g400c827b3d_0_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4" name="Google Shape;434;g400c827b3d_0_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1" name="Google Shape;441;g400c827b3d_0_1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2" name="Google Shape;442;g400c827b3d_0_1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 err="1"/>
              <a:t>We</a:t>
            </a:r>
            <a:r>
              <a:rPr lang="de-CH" dirty="0"/>
              <a:t> </a:t>
            </a:r>
            <a:r>
              <a:rPr lang="de-CH" dirty="0" err="1"/>
              <a:t>use</a:t>
            </a:r>
            <a:r>
              <a:rPr lang="de-CH" dirty="0"/>
              <a:t> </a:t>
            </a:r>
            <a:r>
              <a:rPr lang="de-CH" dirty="0" err="1"/>
              <a:t>electromagnetics</a:t>
            </a:r>
            <a:r>
              <a:rPr lang="de-CH" dirty="0"/>
              <a:t> </a:t>
            </a:r>
            <a:r>
              <a:rPr lang="de-CH" dirty="0">
                <a:sym typeface="Wingdings" pitchFamily="2" charset="2"/>
              </a:rPr>
              <a:t> </a:t>
            </a:r>
            <a:r>
              <a:rPr lang="de-CH" dirty="0" err="1">
                <a:sym typeface="Wingdings" pitchFamily="2" charset="2"/>
              </a:rPr>
              <a:t>something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is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turned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into</a:t>
            </a:r>
            <a:r>
              <a:rPr lang="de-CH" dirty="0">
                <a:sym typeface="Wingdings" pitchFamily="2" charset="2"/>
              </a:rPr>
              <a:t> </a:t>
            </a:r>
            <a:r>
              <a:rPr lang="de-CH" dirty="0" err="1">
                <a:sym typeface="Wingdings" pitchFamily="2" charset="2"/>
              </a:rPr>
              <a:t>current</a:t>
            </a:r>
            <a:endParaRPr dirty="0"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3f9c5b4999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3f9c5b4999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7" name="Google Shape;457;g400c827b3d_0_1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8" name="Google Shape;458;g400c827b3d_0_1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The </a:t>
            </a:r>
            <a:r>
              <a:rPr lang="de-CH" dirty="0" err="1"/>
              <a:t>noise</a:t>
            </a:r>
            <a:r>
              <a:rPr lang="de-CH" dirty="0"/>
              <a:t> </a:t>
            </a:r>
            <a:r>
              <a:rPr lang="de-CH" dirty="0" err="1"/>
              <a:t>has</a:t>
            </a:r>
            <a:r>
              <a:rPr lang="de-CH" dirty="0"/>
              <a:t> an </a:t>
            </a:r>
            <a:r>
              <a:rPr lang="de-CH" dirty="0" err="1"/>
              <a:t>impact</a:t>
            </a:r>
            <a:r>
              <a:rPr lang="de-CH" dirty="0"/>
              <a:t> on </a:t>
            </a:r>
            <a:r>
              <a:rPr lang="de-CH" dirty="0" err="1"/>
              <a:t>whether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becomes</a:t>
            </a:r>
            <a:r>
              <a:rPr lang="de-CH" dirty="0"/>
              <a:t> a 0 </a:t>
            </a:r>
            <a:r>
              <a:rPr lang="de-CH" dirty="0" err="1"/>
              <a:t>or</a:t>
            </a:r>
            <a:r>
              <a:rPr lang="de-CH" dirty="0"/>
              <a:t> a 1</a:t>
            </a:r>
            <a:endParaRPr dirty="0"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4" name="Google Shape;464;g400c827b3d_0_19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5" name="Google Shape;465;g400c827b3d_0_19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2" name="Google Shape;472;g3385947d44_0_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3" name="Google Shape;473;g3385947d44_0_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8" name="Google Shape;478;g400c827b3d_0_20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9" name="Google Shape;479;g400c827b3d_0_20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4" name="Google Shape;484;g400c827b3d_0_1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5" name="Google Shape;485;g400c827b3d_0_1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27628891b80_1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27628891b80_1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3de7d3e070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" name="Google Shape;142;g3de7d3e070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 formal try: </a:t>
            </a:r>
            <a:r>
              <a:rPr lang="en" dirty="0" err="1"/>
              <a:t>f:X</a:t>
            </a:r>
            <a:r>
              <a:rPr lang="en" dirty="0"/>
              <a:t> -&gt; Y. Y is data as it represents X. f is the model/representation/map/function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0 means there is no current in my transistor, 1 means there is a current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Analog data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physical</a:t>
            </a:r>
            <a:r>
              <a:rPr lang="de-CH" dirty="0"/>
              <a:t> (‘real’) </a:t>
            </a:r>
            <a:r>
              <a:rPr lang="de-CH" dirty="0" err="1"/>
              <a:t>thing</a:t>
            </a:r>
            <a:r>
              <a:rPr lang="de-CH" dirty="0"/>
              <a:t> </a:t>
            </a:r>
            <a:r>
              <a:rPr lang="de-CH" dirty="0" err="1"/>
              <a:t>eg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</a:t>
            </a:r>
            <a:r>
              <a:rPr lang="de-CH" dirty="0" err="1"/>
              <a:t>sound</a:t>
            </a:r>
            <a:r>
              <a:rPr lang="de-CH" dirty="0"/>
              <a:t> </a:t>
            </a:r>
            <a:r>
              <a:rPr lang="de-CH" dirty="0" err="1"/>
              <a:t>wave</a:t>
            </a:r>
            <a:r>
              <a:rPr lang="de-CH" dirty="0"/>
              <a:t> </a:t>
            </a:r>
            <a:r>
              <a:rPr lang="de-CH" dirty="0" err="1"/>
              <a:t>is</a:t>
            </a:r>
            <a:r>
              <a:rPr lang="de-CH" dirty="0"/>
              <a:t> </a:t>
            </a:r>
            <a:r>
              <a:rPr lang="de-CH" dirty="0" err="1"/>
              <a:t>the</a:t>
            </a:r>
            <a:r>
              <a:rPr lang="de-CH" dirty="0"/>
              <a:t> analog </a:t>
            </a:r>
            <a:r>
              <a:rPr lang="de-CH" dirty="0" err="1"/>
              <a:t>data</a:t>
            </a:r>
            <a:r>
              <a:rPr lang="de-CH" dirty="0"/>
              <a:t>, but </a:t>
            </a:r>
            <a:r>
              <a:rPr lang="de-CH" dirty="0" err="1"/>
              <a:t>if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hits</a:t>
            </a:r>
            <a:r>
              <a:rPr lang="de-CH" dirty="0"/>
              <a:t> a </a:t>
            </a:r>
            <a:r>
              <a:rPr lang="de-CH" dirty="0" err="1"/>
              <a:t>membrane</a:t>
            </a:r>
            <a:r>
              <a:rPr lang="de-CH" dirty="0"/>
              <a:t> and </a:t>
            </a:r>
            <a:r>
              <a:rPr lang="de-CH" dirty="0" err="1"/>
              <a:t>creates</a:t>
            </a:r>
            <a:r>
              <a:rPr lang="de-CH" dirty="0"/>
              <a:t> a </a:t>
            </a:r>
            <a:r>
              <a:rPr lang="de-CH" dirty="0" err="1"/>
              <a:t>current</a:t>
            </a:r>
            <a:r>
              <a:rPr lang="de-CH" dirty="0"/>
              <a:t> in a </a:t>
            </a:r>
            <a:r>
              <a:rPr lang="de-CH" dirty="0" err="1"/>
              <a:t>measurement</a:t>
            </a:r>
            <a:r>
              <a:rPr lang="de-CH" dirty="0"/>
              <a:t> </a:t>
            </a:r>
            <a:r>
              <a:rPr lang="de-CH" dirty="0" err="1"/>
              <a:t>device</a:t>
            </a:r>
            <a:r>
              <a:rPr lang="de-CH" dirty="0"/>
              <a:t> </a:t>
            </a:r>
            <a:r>
              <a:rPr lang="de-CH" dirty="0" err="1"/>
              <a:t>it</a:t>
            </a:r>
            <a:r>
              <a:rPr lang="de-CH" dirty="0"/>
              <a:t> </a:t>
            </a:r>
            <a:r>
              <a:rPr lang="de-CH" dirty="0" err="1"/>
              <a:t>becomes</a:t>
            </a:r>
            <a:r>
              <a:rPr lang="de-CH" dirty="0"/>
              <a:t> digital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de-CH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400c827b3d_0_2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400c827b3d_0_2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3" name="Google Shape;503;g3385947d44_0_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04" name="Google Shape;504;g3385947d44_0_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Also </a:t>
            </a:r>
            <a:r>
              <a:rPr lang="de-CH" dirty="0" err="1"/>
              <a:t>think</a:t>
            </a:r>
            <a:r>
              <a:rPr lang="de-CH" dirty="0"/>
              <a:t> </a:t>
            </a:r>
            <a:r>
              <a:rPr lang="de-CH" dirty="0" err="1"/>
              <a:t>of</a:t>
            </a:r>
            <a:r>
              <a:rPr lang="de-CH" dirty="0"/>
              <a:t> </a:t>
            </a:r>
            <a:r>
              <a:rPr lang="de-CH" dirty="0" err="1"/>
              <a:t>security</a:t>
            </a:r>
            <a:r>
              <a:rPr lang="de-CH" dirty="0"/>
              <a:t> and </a:t>
            </a:r>
            <a:r>
              <a:rPr lang="de-CH" dirty="0" err="1"/>
              <a:t>copyright</a:t>
            </a:r>
            <a:r>
              <a:rPr lang="de-CH" dirty="0"/>
              <a:t> </a:t>
            </a:r>
            <a:r>
              <a:rPr lang="de-CH" dirty="0" err="1"/>
              <a:t>issues</a:t>
            </a:r>
            <a:endParaRPr dirty="0"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1" name="Google Shape;511;g3385947d44_0_8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2" name="Google Shape;512;g3385947d44_0_8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9" name="Google Shape;519;g3385947d44_0_7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0" name="Google Shape;520;g3385947d44_0_7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7" name="Google Shape;527;g3385947d44_0_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8" name="Google Shape;528;g3385947d44_0_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9" name="Google Shape;549;g3385947d44_0_2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0" name="Google Shape;550;g3385947d44_0_2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de-CH" dirty="0"/>
              <a:t>People </a:t>
            </a:r>
            <a:r>
              <a:rPr lang="de-CH" dirty="0" err="1"/>
              <a:t>often</a:t>
            </a:r>
            <a:r>
              <a:rPr lang="de-CH" dirty="0"/>
              <a:t> fail at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quality</a:t>
            </a:r>
            <a:r>
              <a:rPr lang="de-CH" dirty="0"/>
              <a:t> and </a:t>
            </a:r>
            <a:r>
              <a:rPr lang="de-CH" dirty="0" err="1"/>
              <a:t>data</a:t>
            </a:r>
            <a:r>
              <a:rPr lang="de-CH" dirty="0"/>
              <a:t> </a:t>
            </a:r>
            <a:r>
              <a:rPr lang="de-CH" dirty="0" err="1"/>
              <a:t>amount</a:t>
            </a:r>
            <a:r>
              <a:rPr lang="de-CH" dirty="0"/>
              <a:t> (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bad</a:t>
            </a:r>
            <a:r>
              <a:rPr lang="de-CH" dirty="0"/>
              <a:t> &amp; </a:t>
            </a:r>
            <a:r>
              <a:rPr lang="de-CH" dirty="0" err="1"/>
              <a:t>too</a:t>
            </a:r>
            <a:r>
              <a:rPr lang="de-CH" dirty="0"/>
              <a:t> </a:t>
            </a:r>
            <a:r>
              <a:rPr lang="de-CH" dirty="0" err="1"/>
              <a:t>little</a:t>
            </a:r>
            <a:r>
              <a:rPr lang="de-CH" dirty="0"/>
              <a:t>)</a:t>
            </a:r>
            <a:endParaRPr dirty="0"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5f3251c009_0_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5f3251c009_0_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5" name="Google Shape;565;g5f3251c009_0_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6" name="Google Shape;566;g5f3251c009_0_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4" name="Google Shape;574;g400c827b3d_0_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3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5" name="Google Shape;575;g400c827b3d_0_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ge851ffb810_0_2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1" name="Google Shape;581;ge851ffb810_0_2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Google Shape;149;g400c827b3d_0_148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0" name="Google Shape;150;g400c827b3d_0_148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ge851ffb810_0_2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9" name="Google Shape;589;ge851ffb810_0_2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6" name="Google Shape;596;ge851ffb810_0_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7" name="Google Shape;597;ge851ffb810_0_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ge851ffb810_0_4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4" name="Google Shape;604;ge851ffb810_0_4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1688a68e9_0_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1688a68e9_0_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We need context and metadata to make information out data. A face alone is not information. A face in a known location to a certain time is information.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With 0 and 1 you can make binary and natural numbers</a:t>
            </a: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lang="en" dirty="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 byte = 8 bits, 1 bit = 1 position that can be either 1 or 0</a:t>
            </a:r>
            <a:endParaRPr dirty="0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400c827b3d_0_13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8" name="Google Shape;168;g400c827b3d_0_13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Observation: There is a beer in the fridge. Hypothesis : There is beer in every fridge. Wrong. Human in the house. Wrong. Give him money. Approach a reasonable theory.</a:t>
            </a:r>
            <a:endParaRPr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400c827b3d_0_13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188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400c827b3d_0_13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>
            <a:spLocks noGrp="1"/>
          </p:cNvSpPr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subTitle" idx="1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>
            <a:endParaRPr/>
          </a:p>
        </p:txBody>
      </p:sp>
      <p:sp>
        <p:nvSpPr>
          <p:cNvPr id="12" name="Google Shape;12;p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>
            <a:spLocks noGrp="1"/>
          </p:cNvSpPr>
          <p:nvPr>
            <p:ph type="title" hasCustomPrompt="1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>
            <a:spLocks noGrp="1"/>
          </p:cNvSpPr>
          <p:nvPr>
            <p:ph type="body" idx="1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7" name="Google Shape;47;p1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bg>
      <p:bgPr>
        <a:solidFill>
          <a:schemeClr val="dk1"/>
        </a:solidFill>
        <a:effectLst/>
      </p:bgPr>
    </p:bg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5" name="Google Shape;55;p14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6" name="Google Shape;56;p14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57" name="Google Shape;57;p14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58" name="Google Shape;58;p14"/>
          <p:cNvSpPr txBox="1">
            <a:spLocks noGrp="1"/>
          </p:cNvSpPr>
          <p:nvPr>
            <p:ph type="ctrTitle"/>
          </p:nvPr>
        </p:nvSpPr>
        <p:spPr>
          <a:xfrm>
            <a:off x="2371725" y="630225"/>
            <a:ext cx="6331500" cy="1542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59" name="Google Shape;59;p14"/>
          <p:cNvSpPr txBox="1">
            <a:spLocks noGrp="1"/>
          </p:cNvSpPr>
          <p:nvPr>
            <p:ph type="subTitle" idx="1"/>
          </p:nvPr>
        </p:nvSpPr>
        <p:spPr>
          <a:xfrm>
            <a:off x="2390267" y="3238450"/>
            <a:ext cx="6331500" cy="1241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>
                <a:solidFill>
                  <a:schemeClr val="lt1"/>
                </a:solidFill>
              </a:defRPr>
            </a:lvl1pPr>
            <a:lvl2pPr lvl="1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2pPr>
            <a:lvl3pPr lvl="2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3pPr>
            <a:lvl4pPr lvl="3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4pPr>
            <a:lvl5pPr lvl="4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5pPr>
            <a:lvl6pPr lvl="5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6pPr>
            <a:lvl7pPr lvl="6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7pPr>
            <a:lvl8pPr lvl="7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8pPr>
            <a:lvl9pPr lvl="8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 sz="1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0" name="Google Shape;60;p1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bg>
      <p:bgPr>
        <a:solidFill>
          <a:schemeClr val="dk1"/>
        </a:solidFill>
        <a:effectLst/>
      </p:bgPr>
    </p:bg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2" name="Google Shape;62;p15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3" name="Google Shape;63;p15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64" name="Google Shape;64;p15"/>
          <p:cNvSpPr txBox="1">
            <a:spLocks noGrp="1"/>
          </p:cNvSpPr>
          <p:nvPr>
            <p:ph type="title"/>
          </p:nvPr>
        </p:nvSpPr>
        <p:spPr>
          <a:xfrm>
            <a:off x="406425" y="1806825"/>
            <a:ext cx="8296800" cy="15420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65" name="Google Shape;65;p1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7" name="Google Shape;67;p16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8" name="Google Shape;68;p16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69" name="Google Shape;69;p16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0" name="Google Shape;70;p1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1" name="Google Shape;71;p16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72" name="Google Shape;72;p1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4" name="Google Shape;74;p17"/>
          <p:cNvCxnSpPr/>
          <p:nvPr/>
        </p:nvCxnSpPr>
        <p:spPr>
          <a:xfrm>
            <a:off x="2477724" y="415650"/>
            <a:ext cx="62442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5" name="Google Shape;75;p17"/>
          <p:cNvCxnSpPr/>
          <p:nvPr/>
        </p:nvCxnSpPr>
        <p:spPr>
          <a:xfrm>
            <a:off x="2477724" y="4740000"/>
            <a:ext cx="62442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76" name="Google Shape;76;p17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77" name="Google Shape;77;p17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7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79" name="Google Shape;79;p17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 rtl="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0" name="Google Shape;80;p1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Google Shape;82;p18"/>
          <p:cNvSpPr txBox="1">
            <a:spLocks noGrp="1"/>
          </p:cNvSpPr>
          <p:nvPr>
            <p:ph type="title"/>
          </p:nvPr>
        </p:nvSpPr>
        <p:spPr>
          <a:xfrm>
            <a:off x="303300" y="411575"/>
            <a:ext cx="8520600" cy="639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000"/>
              <a:buNone/>
              <a:defRPr/>
            </a:lvl9pPr>
          </a:lstStyle>
          <a:p>
            <a:endParaRPr/>
          </a:p>
        </p:txBody>
      </p:sp>
      <p:sp>
        <p:nvSpPr>
          <p:cNvPr id="83" name="Google Shape;83;p1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5" name="Google Shape;85;p19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86" name="Google Shape;86;p19"/>
          <p:cNvSpPr txBox="1">
            <a:spLocks noGrp="1"/>
          </p:cNvSpPr>
          <p:nvPr>
            <p:ph type="title"/>
          </p:nvPr>
        </p:nvSpPr>
        <p:spPr>
          <a:xfrm>
            <a:off x="319500" y="936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 rt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87" name="Google Shape;87;p19"/>
          <p:cNvSpPr txBox="1">
            <a:spLocks noGrp="1"/>
          </p:cNvSpPr>
          <p:nvPr>
            <p:ph type="body" idx="1"/>
          </p:nvPr>
        </p:nvSpPr>
        <p:spPr>
          <a:xfrm>
            <a:off x="319500" y="1846804"/>
            <a:ext cx="2808000" cy="2806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 rtl="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 rtl="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 rtl="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 rtl="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 rtl="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88" name="Google Shape;88;p1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bg>
      <p:bgPr>
        <a:solidFill>
          <a:schemeClr val="lt2"/>
        </a:solidFill>
        <a:effectLst/>
      </p:bgPr>
    </p:bg>
    <p:spTree>
      <p:nvGrpSpPr>
        <p:cNvPr id="1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90" name="Google Shape;90;p20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1" name="Google Shape;91;p20"/>
          <p:cNvSpPr txBox="1">
            <a:spLocks noGrp="1"/>
          </p:cNvSpPr>
          <p:nvPr>
            <p:ph type="title"/>
          </p:nvPr>
        </p:nvSpPr>
        <p:spPr>
          <a:xfrm>
            <a:off x="283103" y="712141"/>
            <a:ext cx="6244200" cy="38355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2" name="Google Shape;92;p2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21"/>
          <p:cNvSpPr/>
          <p:nvPr/>
        </p:nvSpPr>
        <p:spPr>
          <a:xfrm>
            <a:off x="4572000" y="12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cxnSp>
        <p:nvCxnSpPr>
          <p:cNvPr id="95" name="Google Shape;95;p2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w="19050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96" name="Google Shape;96;p21"/>
          <p:cNvSpPr txBox="1">
            <a:spLocks noGrp="1"/>
          </p:cNvSpPr>
          <p:nvPr>
            <p:ph type="title"/>
          </p:nvPr>
        </p:nvSpPr>
        <p:spPr>
          <a:xfrm>
            <a:off x="265500" y="13973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None/>
              <a:defRPr sz="36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97" name="Google Shape;97;p21"/>
          <p:cNvSpPr txBox="1">
            <a:spLocks noGrp="1"/>
          </p:cNvSpPr>
          <p:nvPr>
            <p:ph type="subTitle" idx="1"/>
          </p:nvPr>
        </p:nvSpPr>
        <p:spPr>
          <a:xfrm>
            <a:off x="265500" y="2735371"/>
            <a:ext cx="4045200" cy="134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98" name="Google Shape;98;p21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Char char="●"/>
              <a:defRPr>
                <a:solidFill>
                  <a:schemeClr val="lt1"/>
                </a:solidFill>
              </a:defRPr>
            </a:lvl1pPr>
            <a:lvl2pPr marL="914400" lvl="1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2pPr>
            <a:lvl3pPr marL="1371600" lvl="2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3pPr>
            <a:lvl4pPr marL="1828800" lvl="3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4pPr>
            <a:lvl5pPr marL="2286000" lvl="4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5pPr>
            <a:lvl6pPr marL="2743200" lvl="5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6pPr>
            <a:lvl7pPr marL="3200400" lvl="6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●"/>
              <a:defRPr>
                <a:solidFill>
                  <a:schemeClr val="lt1"/>
                </a:solidFill>
              </a:defRPr>
            </a:lvl7pPr>
            <a:lvl8pPr marL="3657600" lvl="7" indent="-317500" rtl="0">
              <a:spcBef>
                <a:spcPts val="1600"/>
              </a:spcBef>
              <a:spcAft>
                <a:spcPts val="0"/>
              </a:spcAft>
              <a:buClr>
                <a:schemeClr val="lt1"/>
              </a:buClr>
              <a:buSzPts val="1400"/>
              <a:buChar char="○"/>
              <a:defRPr>
                <a:solidFill>
                  <a:schemeClr val="lt1"/>
                </a:solidFill>
              </a:defRPr>
            </a:lvl8pPr>
            <a:lvl9pPr marL="4114800" lvl="8" indent="-317500" rtl="0">
              <a:spcBef>
                <a:spcPts val="1600"/>
              </a:spcBef>
              <a:spcAft>
                <a:spcPts val="1600"/>
              </a:spcAft>
              <a:buClr>
                <a:schemeClr val="lt1"/>
              </a:buClr>
              <a:buSzPts val="1400"/>
              <a:buChar char="■"/>
              <a:defRPr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99" name="Google Shape;99;p2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>
            <a:spLocks noGrp="1"/>
          </p:cNvSpPr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>
            <a:endParaRPr/>
          </a:p>
        </p:txBody>
      </p:sp>
      <p:sp>
        <p:nvSpPr>
          <p:cNvPr id="15" name="Google Shape;15;p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1" name="Google Shape;101;p22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2" name="Google Shape;102;p22"/>
          <p:cNvCxnSpPr/>
          <p:nvPr/>
        </p:nvCxnSpPr>
        <p:spPr>
          <a:xfrm>
            <a:off x="425198" y="415650"/>
            <a:ext cx="1833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3" name="Google Shape;103;p22"/>
          <p:cNvSpPr txBox="1">
            <a:spLocks noGrp="1"/>
          </p:cNvSpPr>
          <p:nvPr>
            <p:ph type="body" idx="1"/>
          </p:nvPr>
        </p:nvSpPr>
        <p:spPr>
          <a:xfrm>
            <a:off x="328017" y="4226025"/>
            <a:ext cx="83886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104" name="Google Shape;104;p2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ig number">
  <p:cSld name="BIG_NUMBER">
    <p:spTree>
      <p:nvGrpSpPr>
        <p:cNvPr id="1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06" name="Google Shape;106;p23"/>
          <p:cNvCxnSpPr/>
          <p:nvPr/>
        </p:nvCxnSpPr>
        <p:spPr>
          <a:xfrm>
            <a:off x="425200" y="4740000"/>
            <a:ext cx="8296800" cy="0"/>
          </a:xfrm>
          <a:prstGeom prst="straightConnector1">
            <a:avLst/>
          </a:prstGeom>
          <a:noFill/>
          <a:ln w="1905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107" name="Google Shape;107;p23"/>
          <p:cNvCxnSpPr/>
          <p:nvPr/>
        </p:nvCxnSpPr>
        <p:spPr>
          <a:xfrm>
            <a:off x="425200" y="415650"/>
            <a:ext cx="8296800" cy="0"/>
          </a:xfrm>
          <a:prstGeom prst="straightConnector1">
            <a:avLst/>
          </a:prstGeom>
          <a:noFill/>
          <a:ln w="38100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</p:cxnSp>
      <p:sp>
        <p:nvSpPr>
          <p:cNvPr id="108" name="Google Shape;108;p23"/>
          <p:cNvSpPr txBox="1">
            <a:spLocks noGrp="1"/>
          </p:cNvSpPr>
          <p:nvPr>
            <p:ph type="title" hasCustomPrompt="1"/>
          </p:nvPr>
        </p:nvSpPr>
        <p:spPr>
          <a:xfrm>
            <a:off x="853950" y="1304850"/>
            <a:ext cx="7436100" cy="15384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9600"/>
              <a:buFont typeface="Lato"/>
              <a:buNone/>
              <a:defRPr sz="9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r>
              <a:t>xx%</a:t>
            </a:r>
          </a:p>
        </p:txBody>
      </p:sp>
      <p:sp>
        <p:nvSpPr>
          <p:cNvPr id="109" name="Google Shape;109;p23"/>
          <p:cNvSpPr txBox="1">
            <a:spLocks noGrp="1"/>
          </p:cNvSpPr>
          <p:nvPr>
            <p:ph type="body" idx="1"/>
          </p:nvPr>
        </p:nvSpPr>
        <p:spPr>
          <a:xfrm>
            <a:off x="853950" y="2919450"/>
            <a:ext cx="7436100" cy="1071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algn="ctr" rtl="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 algn="ctr" rtl="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 algn="ctr" rtl="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10" name="Google Shape;110;p2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_AND_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two columns" type="twoColTx">
  <p:cSld name="TITLE_AND_TWO_COLUMNS">
    <p:spTree>
      <p:nvGrpSpPr>
        <p:cNvPr id="1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2" name="Google Shape;22;p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3" name="Google Shape;23;p5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27" name="Google Shape;27;p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One column text">
  <p:cSld name="ONE_COLUMN_TEXT">
    <p:spTree>
      <p:nvGrpSpPr>
        <p:cNvPr id="1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>
            <a:spLocks noGrp="1"/>
          </p:cNvSpPr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>
            <a:endParaRPr/>
          </a:p>
        </p:txBody>
      </p:sp>
      <p:sp>
        <p:nvSpPr>
          <p:cNvPr id="30" name="Google Shape;30;p7"/>
          <p:cNvSpPr txBox="1">
            <a:spLocks noGrp="1"/>
          </p:cNvSpPr>
          <p:nvPr>
            <p:ph type="body" idx="1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04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marL="914400" lvl="1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marL="1371600" lvl="2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marL="1828800" lvl="3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marL="2286000" lvl="4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marL="2743200" lvl="5" indent="-3048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marL="3200400" lvl="6" indent="-304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marL="3657600" lvl="7" indent="-3048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marL="4114800" lvl="8" indent="-30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>
            <a:endParaRPr/>
          </a:p>
        </p:txBody>
      </p:sp>
      <p:sp>
        <p:nvSpPr>
          <p:cNvPr id="31" name="Google Shape;31;p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Main point">
  <p:cSld name="MAIN_POINT">
    <p:spTree>
      <p:nvGrpSpPr>
        <p:cNvPr id="1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>
            <a:spLocks noGrp="1"/>
          </p:cNvSpPr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>
            <a:endParaRPr/>
          </a:p>
        </p:txBody>
      </p:sp>
      <p:sp>
        <p:nvSpPr>
          <p:cNvPr id="34" name="Google Shape;34;p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title and description">
  <p:cSld name="SECTION_TITLE_AND_DESCRIPTION">
    <p:spTree>
      <p:nvGrpSpPr>
        <p:cNvPr id="1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" name="Google Shape;37;p9"/>
          <p:cNvSpPr txBox="1">
            <a:spLocks noGrp="1"/>
          </p:cNvSpPr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>
            <a:endParaRPr/>
          </a:p>
        </p:txBody>
      </p:sp>
      <p:sp>
        <p:nvSpPr>
          <p:cNvPr id="38" name="Google Shape;38;p9"/>
          <p:cNvSpPr txBox="1">
            <a:spLocks noGrp="1"/>
          </p:cNvSpPr>
          <p:nvPr>
            <p:ph type="subTitle" idx="1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>
            <a:endParaRPr/>
          </a:p>
        </p:txBody>
      </p:sp>
      <p:sp>
        <p:nvSpPr>
          <p:cNvPr id="39" name="Google Shape;39;p9"/>
          <p:cNvSpPr txBox="1">
            <a:spLocks noGrp="1"/>
          </p:cNvSpPr>
          <p:nvPr>
            <p:ph type="body" idx="2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3429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914400" lvl="1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marL="1371600" lvl="2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marL="1828800" lvl="3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marL="2286000" lvl="4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marL="2743200" lvl="5" indent="-3175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marL="3200400" lvl="6" indent="-3175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marL="3657600" lvl="7" indent="-3175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marL="4114800" lvl="8" indent="-3175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40" name="Google Shape;40;p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aption">
  <p:cSld name="CAPTION_ONLY">
    <p:spTree>
      <p:nvGrpSpPr>
        <p:cNvPr id="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>
            <a:spLocks noGrp="1"/>
          </p:cNvSpPr>
          <p:nvPr>
            <p:ph type="body" idx="1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marL="457200" lvl="0" indent="-2286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>
            <a:endParaRPr/>
          </a:p>
        </p:txBody>
      </p:sp>
      <p:sp>
        <p:nvSpPr>
          <p:cNvPr id="43" name="Google Shape;43;p1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theme" Target="../theme/theme2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-2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marL="914400" lvl="1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marL="1371600" lvl="2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marL="1828800" lvl="3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marL="2286000" lvl="4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marL="2743200" lvl="5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marL="3200400" lvl="6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marL="3657600" lvl="7" indent="-3175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marL="4114800" lvl="8" indent="-3175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wiss-2">
    <p:bg>
      <p:bgPr>
        <a:solidFill>
          <a:schemeClr val="lt1"/>
        </a:solidFill>
        <a:effectLst/>
      </p:bgPr>
    </p:bg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3000"/>
              <a:buFont typeface="Raleway"/>
              <a:buNone/>
              <a:defRPr sz="3000" b="1">
                <a:solidFill>
                  <a:schemeClr val="dk2"/>
                </a:solidFill>
                <a:latin typeface="Raleway"/>
                <a:ea typeface="Raleway"/>
                <a:cs typeface="Raleway"/>
                <a:sym typeface="Raleway"/>
              </a:defRPr>
            </a:lvl9pPr>
          </a:lstStyle>
          <a:p>
            <a:endParaRPr/>
          </a:p>
        </p:txBody>
      </p:sp>
      <p:sp>
        <p:nvSpPr>
          <p:cNvPr id="52" name="Google Shape;52;p13"/>
          <p:cNvSpPr txBox="1">
            <a:spLocks noGrp="1"/>
          </p:cNvSpPr>
          <p:nvPr>
            <p:ph type="body" idx="1"/>
          </p:nvPr>
        </p:nvSpPr>
        <p:spPr>
          <a:xfrm>
            <a:off x="2410112" y="1595776"/>
            <a:ext cx="6321600" cy="300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429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Font typeface="Lato"/>
              <a:buChar char="●"/>
              <a:defRPr sz="18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marL="914400" lvl="1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marL="1371600" lvl="2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marL="1828800" lvl="3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marL="2286000" lvl="4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marL="2743200" lvl="5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marL="3200400" lvl="6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●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marL="3657600" lvl="7" indent="-317500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Font typeface="Lato"/>
              <a:buChar char="○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marL="4114800" lvl="8" indent="-317500" rtl="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Font typeface="Lato"/>
              <a:buChar char="■"/>
              <a:defRPr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endParaRPr/>
          </a:p>
        </p:txBody>
      </p:sp>
      <p:sp>
        <p:nvSpPr>
          <p:cNvPr id="53" name="Google Shape;53;p1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1pPr>
            <a:lvl2pPr lvl="1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2pPr>
            <a:lvl3pPr lvl="2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3pPr>
            <a:lvl4pPr lvl="3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4pPr>
            <a:lvl5pPr lvl="4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5pPr>
            <a:lvl6pPr lvl="5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6pPr>
            <a:lvl7pPr lvl="6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7pPr>
            <a:lvl8pPr lvl="7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8pPr>
            <a:lvl9pPr lvl="8" algn="r" rtl="0">
              <a:buNone/>
              <a:defRPr sz="10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‹Nr.›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</p:sldLayoutIdLst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4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4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5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4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0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9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4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4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4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9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4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9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4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top500.org" TargetMode="Externa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dsl.unibe.ch/training/upcoming/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9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4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4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4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4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5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9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4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4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4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4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0.png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4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4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hyperlink" Target="https://jakevdp.github.io/PythonDataScienceHandbook/" TargetMode="External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4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hyperlink" Target="https://en.wikipedia.org/wiki/Anaconda_(Python_distribution)" TargetMode="External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4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5.xml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5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p25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3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 Applied Data Science - Module 1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Data Acquisition and Management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PD Dr. Sigve Haug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Bern, 2023-08-23</a:t>
            </a:r>
            <a:endParaRPr sz="1800"/>
          </a:p>
        </p:txBody>
      </p:sp>
      <p:sp>
        <p:nvSpPr>
          <p:cNvPr id="118" name="Google Shape;118;p2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4"/>
          <p:cNvSpPr txBox="1">
            <a:spLocks noGrp="1"/>
          </p:cNvSpPr>
          <p:nvPr>
            <p:ph type="body" idx="1"/>
          </p:nvPr>
        </p:nvSpPr>
        <p:spPr>
          <a:xfrm>
            <a:off x="311700" y="445025"/>
            <a:ext cx="90228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100" b="1">
                <a:solidFill>
                  <a:schemeClr val="dk1"/>
                </a:solidFill>
              </a:rPr>
              <a:t>Data Science Pipeline</a:t>
            </a:r>
            <a:endParaRPr sz="3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3100"/>
          </a:p>
          <a:p>
            <a:pPr marL="457200" lvl="0" indent="-425450" algn="l" rtl="0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Engineering </a:t>
            </a:r>
            <a:endParaRPr sz="3100"/>
          </a:p>
          <a:p>
            <a:pPr marL="457200" lvl="0" indent="-425450" algn="l" rtl="0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Modelling</a:t>
            </a:r>
            <a:endParaRPr sz="3100"/>
          </a:p>
          <a:p>
            <a:pPr marL="457200" lvl="0" indent="-425450" algn="l" rtl="0">
              <a:spcBef>
                <a:spcPts val="1200"/>
              </a:spcBef>
              <a:spcAft>
                <a:spcPts val="0"/>
              </a:spcAft>
              <a:buSzPts val="3100"/>
              <a:buChar char="●"/>
            </a:pPr>
            <a:r>
              <a:rPr lang="en" sz="3100"/>
              <a:t>Data Producting</a:t>
            </a:r>
            <a:endParaRPr sz="31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186" name="Google Shape;186;p3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3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Representations</a:t>
            </a:r>
            <a:endParaRPr/>
          </a:p>
        </p:txBody>
      </p:sp>
      <p:sp>
        <p:nvSpPr>
          <p:cNvPr id="192" name="Google Shape;192;p3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Numeral Systems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Often data is represented by numeral systems (however also by the alphabet -&gt; NLP)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Writing systems for expressing numbers using e.g. digits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Modern systems are mostly positional systems</a:t>
            </a:r>
            <a:endParaRPr sz="1600"/>
          </a:p>
          <a:p>
            <a:pPr marL="914400" lvl="1" indent="-317500" algn="l" rtl="0">
              <a:spcBef>
                <a:spcPts val="1200"/>
              </a:spcBef>
              <a:spcAft>
                <a:spcPts val="1200"/>
              </a:spcAft>
              <a:buSzPts val="1400"/>
              <a:buChar char="○"/>
            </a:pP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304 = 3×10</a:t>
            </a:r>
            <a:r>
              <a:rPr lang="en" sz="1400" baseline="30000">
                <a:solidFill>
                  <a:srgbClr val="222222"/>
                </a:solidFill>
                <a:highlight>
                  <a:srgbClr val="FFFFFF"/>
                </a:highlight>
              </a:rPr>
              <a:t>2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+ 0×10</a:t>
            </a:r>
            <a:r>
              <a:rPr lang="en" sz="1400" baseline="30000">
                <a:solidFill>
                  <a:srgbClr val="222222"/>
                </a:solidFill>
                <a:highlight>
                  <a:srgbClr val="FFFFFF"/>
                </a:highlight>
              </a:rPr>
              <a:t>1</a:t>
            </a:r>
            <a:r>
              <a:rPr lang="en" sz="1400">
                <a:solidFill>
                  <a:srgbClr val="222222"/>
                </a:solidFill>
                <a:highlight>
                  <a:srgbClr val="FFFFFF"/>
                </a:highlight>
              </a:rPr>
              <a:t> + 4×10</a:t>
            </a:r>
            <a:r>
              <a:rPr lang="en" sz="1400" baseline="30000">
                <a:solidFill>
                  <a:srgbClr val="222222"/>
                </a:solidFill>
                <a:highlight>
                  <a:srgbClr val="FFFFFF"/>
                </a:highlight>
              </a:rPr>
              <a:t>0</a:t>
            </a:r>
            <a:endParaRPr sz="1400"/>
          </a:p>
        </p:txBody>
      </p:sp>
      <p:sp>
        <p:nvSpPr>
          <p:cNvPr id="193" name="Google Shape;193;p3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11</a:t>
            </a:fld>
            <a:endParaRPr/>
          </a:p>
        </p:txBody>
      </p:sp>
      <p:sp>
        <p:nvSpPr>
          <p:cNvPr id="194" name="Google Shape;194;p35"/>
          <p:cNvSpPr txBox="1">
            <a:spLocks noGrp="1"/>
          </p:cNvSpPr>
          <p:nvPr>
            <p:ph type="body" idx="1"/>
          </p:nvPr>
        </p:nvSpPr>
        <p:spPr>
          <a:xfrm>
            <a:off x="437057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Examples Numeral Systems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Unary (2 = //) - base 1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human kids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Binary (2=10) - base 2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computers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Decimal (2=2) - base 10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Good for grown up humans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Sexagecimal - base 60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(remnants in hour, minutes etc )</a:t>
            </a:r>
            <a:endParaRPr sz="1600"/>
          </a:p>
        </p:txBody>
      </p:sp>
      <p:sp>
        <p:nvSpPr>
          <p:cNvPr id="195" name="Google Shape;195;p35"/>
          <p:cNvSpPr txBox="1"/>
          <p:nvPr/>
        </p:nvSpPr>
        <p:spPr>
          <a:xfrm>
            <a:off x="4370575" y="312700"/>
            <a:ext cx="4630800" cy="615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For data science we need data in numeral representation 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36"/>
          <p:cNvSpPr txBox="1">
            <a:spLocks noGrp="1"/>
          </p:cNvSpPr>
          <p:nvPr>
            <p:ph type="title"/>
          </p:nvPr>
        </p:nvSpPr>
        <p:spPr>
          <a:xfrm>
            <a:off x="1135475" y="575950"/>
            <a:ext cx="75864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Most Computers understand only 0/1</a:t>
            </a:r>
            <a:endParaRPr/>
          </a:p>
        </p:txBody>
      </p:sp>
      <p:pic>
        <p:nvPicPr>
          <p:cNvPr id="201" name="Google Shape;201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4925" y="1476925"/>
            <a:ext cx="5896825" cy="2802350"/>
          </a:xfrm>
          <a:prstGeom prst="rect">
            <a:avLst/>
          </a:prstGeom>
          <a:noFill/>
          <a:ln w="9525" cap="flat" cmpd="sng">
            <a:solidFill>
              <a:schemeClr val="dk2"/>
            </a:solidFill>
            <a:prstDash val="solid"/>
            <a:miter lim="8000"/>
            <a:headEnd type="none" w="sm" len="sm"/>
            <a:tailEnd type="none" w="sm" len="sm"/>
          </a:ln>
          <a:effectLst>
            <a:outerShdw blurRad="57150" dist="19050" dir="5400000" algn="bl" rotWithShape="0">
              <a:srgbClr val="000000">
                <a:alpha val="50000"/>
              </a:srgbClr>
            </a:outerShdw>
          </a:effectLst>
        </p:spPr>
      </p:pic>
      <p:sp>
        <p:nvSpPr>
          <p:cNvPr id="202" name="Google Shape;202;p3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208" name="Google Shape;208;p37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418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>
                <a:solidFill>
                  <a:schemeClr val="dk1"/>
                </a:solidFill>
              </a:rPr>
              <a:t>Binary numbers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Base 2, e.g. 0 and 1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Computers work with electrical currents, either there is a current (1) or there is no current (0)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Other numbers and characters can be represented with binary numbers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One can do mathematics with 0 and 1</a:t>
            </a:r>
            <a:endParaRPr sz="1600" dirty="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 dirty="0"/>
              <a:t>So in the end data is mostly stored as bits and processed as bits</a:t>
            </a:r>
            <a:endParaRPr sz="1600" dirty="0"/>
          </a:p>
        </p:txBody>
      </p:sp>
      <p:sp>
        <p:nvSpPr>
          <p:cNvPr id="209" name="Google Shape;209;p37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41886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2100" b="1" dirty="0">
                <a:solidFill>
                  <a:schemeClr val="dk1"/>
                </a:solidFill>
              </a:rPr>
              <a:t>From 0 to 3 and so on</a:t>
            </a:r>
            <a:endParaRPr sz="2100" b="1" dirty="0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0000 0000 (8 bits = 1 byte) = 0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0000 0001 = 1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0000 0010 = 2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0000 0011 = 3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 dirty="0"/>
              <a:t>….</a:t>
            </a:r>
            <a:endParaRPr sz="1600" dirty="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 dirty="0"/>
              <a:t>1111 1111 (2^8 = 256) </a:t>
            </a:r>
            <a:r>
              <a:rPr lang="en" sz="1600" dirty="0">
                <a:sym typeface="Wingdings" pitchFamily="2" charset="2"/>
              </a:rPr>
              <a:t> in 1 byte you can represent 256 numbers from the decimal system</a:t>
            </a:r>
            <a:endParaRPr sz="1600" dirty="0"/>
          </a:p>
        </p:txBody>
      </p:sp>
      <p:sp>
        <p:nvSpPr>
          <p:cNvPr id="210" name="Google Shape;210;p3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13</a:t>
            </a:fld>
            <a:endParaRPr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3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Analog to Digital Data (Digitisation) - ADC</a:t>
            </a:r>
            <a:endParaRPr/>
          </a:p>
        </p:txBody>
      </p:sp>
      <p:sp>
        <p:nvSpPr>
          <p:cNvPr id="216" name="Google Shape;216;p38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3744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Digitisation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Sensors often produce analog data, the current itself - often perceived as some continues wave  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Is then often converted to digital data for computation and storage as bits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Lately an inflationary usage occured - digitisation is now also a social process </a:t>
            </a:r>
            <a:r>
              <a:rPr lang="en" sz="1600">
                <a:solidFill>
                  <a:srgbClr val="999999"/>
                </a:solidFill>
              </a:rPr>
              <a:t>and every institution needs a digital strategy </a:t>
            </a:r>
            <a:endParaRPr sz="1600">
              <a:solidFill>
                <a:srgbClr val="999999"/>
              </a:solidFill>
            </a:endParaRPr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17" name="Google Shape;217;p38"/>
          <p:cNvSpPr txBox="1">
            <a:spLocks noGrp="1"/>
          </p:cNvSpPr>
          <p:nvPr>
            <p:ph type="body" idx="2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2100" b="1">
                <a:solidFill>
                  <a:schemeClr val="dk1"/>
                </a:solidFill>
              </a:rPr>
              <a:t>...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</p:txBody>
      </p:sp>
      <p:sp>
        <p:nvSpPr>
          <p:cNvPr id="218" name="Google Shape;218;p3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14</a:t>
            </a:fld>
            <a:endParaRPr/>
          </a:p>
        </p:txBody>
      </p:sp>
      <p:pic>
        <p:nvPicPr>
          <p:cNvPr id="219" name="Google Shape;219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41325" y="1393400"/>
            <a:ext cx="5090975" cy="2824550"/>
          </a:xfrm>
          <a:prstGeom prst="rect">
            <a:avLst/>
          </a:prstGeom>
          <a:noFill/>
          <a:ln>
            <a:noFill/>
          </a:ln>
        </p:spPr>
      </p:pic>
      <p:sp>
        <p:nvSpPr>
          <p:cNvPr id="220" name="Google Shape;220;p38"/>
          <p:cNvSpPr txBox="1"/>
          <p:nvPr/>
        </p:nvSpPr>
        <p:spPr>
          <a:xfrm>
            <a:off x="6213600" y="1152475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Discretisation</a:t>
            </a:r>
            <a:endParaRPr/>
          </a:p>
        </p:txBody>
      </p:sp>
      <p:sp>
        <p:nvSpPr>
          <p:cNvPr id="221" name="Google Shape;221;p38"/>
          <p:cNvSpPr txBox="1"/>
          <p:nvPr/>
        </p:nvSpPr>
        <p:spPr>
          <a:xfrm>
            <a:off x="5400000" y="4217950"/>
            <a:ext cx="3000000" cy="75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Quantisation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3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92310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and structures (in programming languages)</a:t>
            </a:r>
            <a:endParaRPr/>
          </a:p>
        </p:txBody>
      </p:sp>
      <p:sp>
        <p:nvSpPr>
          <p:cNvPr id="227" name="Google Shape;227;p3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Common types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Integer (e.g. 32-bit int) for natural numbers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Floating point (for real numbers), 32 or 64-bit (double) float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Boolean (True or False)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Character (a,b,c ...)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String (“list of characters”)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List or Array ([1,2,r,t,5])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  </a:t>
            </a:r>
            <a:endParaRPr sz="1600"/>
          </a:p>
        </p:txBody>
      </p:sp>
      <p:sp>
        <p:nvSpPr>
          <p:cNvPr id="228" name="Google Shape;228;p39"/>
          <p:cNvSpPr txBox="1">
            <a:spLocks noGrp="1"/>
          </p:cNvSpPr>
          <p:nvPr>
            <p:ph type="body" idx="2"/>
          </p:nvPr>
        </p:nvSpPr>
        <p:spPr>
          <a:xfrm>
            <a:off x="4411650" y="1017725"/>
            <a:ext cx="46095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r>
              <a:rPr lang="en" sz="2100" b="1">
                <a:solidFill>
                  <a:schemeClr val="dk1"/>
                </a:solidFill>
              </a:rPr>
              <a:t>Explicit and implicit declaration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programming languages data is loaded into variables of certain types 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Python and R types normally don’t have to be specified.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counter = 2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C/C++, Fortran … data types must be specified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Int counter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Float strength</a:t>
            </a:r>
            <a:endParaRPr sz="1600"/>
          </a:p>
        </p:txBody>
      </p:sp>
      <p:sp>
        <p:nvSpPr>
          <p:cNvPr id="229" name="Google Shape;229;p3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15</a:t>
            </a:fld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Google Shape;234;p4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types and structures</a:t>
            </a:r>
            <a:endParaRPr/>
          </a:p>
        </p:txBody>
      </p:sp>
      <p:sp>
        <p:nvSpPr>
          <p:cNvPr id="235" name="Google Shape;235;p4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Composite data types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Arrays, matrices, </a:t>
            </a:r>
            <a:r>
              <a:rPr lang="en" sz="1600" b="1"/>
              <a:t>dataframes</a:t>
            </a:r>
            <a:endParaRPr sz="1600"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C/C++: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Structure example: Person (name,age,gender)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A structure with method (s) or functions are called classes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An instance of a class is often called an object</a:t>
            </a:r>
            <a:endParaRPr sz="1600"/>
          </a:p>
        </p:txBody>
      </p:sp>
      <p:sp>
        <p:nvSpPr>
          <p:cNvPr id="236" name="Google Shape;236;p40"/>
          <p:cNvSpPr txBox="1">
            <a:spLocks noGrp="1"/>
          </p:cNvSpPr>
          <p:nvPr>
            <p:ph type="body" idx="2"/>
          </p:nvPr>
        </p:nvSpPr>
        <p:spPr>
          <a:xfrm>
            <a:off x="4832400" y="10762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100"/>
              <a:buNone/>
            </a:pP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Trees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Graphs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In R and in the Python pandas module, the </a:t>
            </a:r>
            <a:r>
              <a:rPr lang="en" sz="1600" b="1"/>
              <a:t>dataframe</a:t>
            </a:r>
            <a:r>
              <a:rPr lang="en" sz="1600"/>
              <a:t> is the essential (composite) data type, if we consider time series as a certain type of dataframe.</a:t>
            </a:r>
            <a:endParaRPr sz="1600"/>
          </a:p>
          <a:p>
            <a:pPr marL="45720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37" name="Google Shape;237;p4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16</a:t>
            </a:fld>
            <a:endParaRPr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p4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some vocabulary</a:t>
            </a:r>
            <a:endParaRPr/>
          </a:p>
        </p:txBody>
      </p:sp>
      <p:sp>
        <p:nvSpPr>
          <p:cNvPr id="243" name="Google Shape;243;p41"/>
          <p:cNvSpPr txBox="1">
            <a:spLocks noGrp="1"/>
          </p:cNvSpPr>
          <p:nvPr>
            <p:ph type="body" idx="1"/>
          </p:nvPr>
        </p:nvSpPr>
        <p:spPr>
          <a:xfrm>
            <a:off x="5687050" y="1455125"/>
            <a:ext cx="3034800" cy="3150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Unit prefixes</a:t>
            </a:r>
            <a:endParaRPr sz="2100" b="1">
              <a:solidFill>
                <a:schemeClr val="dk1"/>
              </a:solidFill>
            </a:endParaRPr>
          </a:p>
          <a:p>
            <a:pPr marL="457200" marR="0" lvl="0" indent="0" algn="l" rtl="0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None/>
            </a:pPr>
            <a:endParaRPr sz="1600"/>
          </a:p>
        </p:txBody>
      </p:sp>
      <p:pic>
        <p:nvPicPr>
          <p:cNvPr id="244" name="Google Shape;244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47325" y="1399853"/>
            <a:ext cx="2916225" cy="3149950"/>
          </a:xfrm>
          <a:prstGeom prst="rect">
            <a:avLst/>
          </a:prstGeom>
          <a:noFill/>
          <a:ln>
            <a:noFill/>
          </a:ln>
        </p:spPr>
      </p:pic>
      <p:sp>
        <p:nvSpPr>
          <p:cNvPr id="245" name="Google Shape;245;p4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17</a:t>
            </a:fld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p4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volumes</a:t>
            </a:r>
            <a:endParaRPr/>
          </a:p>
        </p:txBody>
      </p:sp>
      <p:sp>
        <p:nvSpPr>
          <p:cNvPr id="251" name="Google Shape;251;p4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Sizes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An integer number is often 4 bytes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 character is often 2 bytes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My laptop has 16GB RAM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2000 all data was some EB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2020 is was about 1000x more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(Microscope) Color image - 3 numbers per pixel</a:t>
            </a:r>
            <a:endParaRPr sz="1600"/>
          </a:p>
        </p:txBody>
      </p:sp>
      <p:sp>
        <p:nvSpPr>
          <p:cNvPr id="252" name="Google Shape;252;p4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18</a:t>
            </a:fld>
            <a:endParaRPr/>
          </a:p>
        </p:txBody>
      </p:sp>
      <p:pic>
        <p:nvPicPr>
          <p:cNvPr id="253" name="Google Shape;25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0" y="1790725"/>
            <a:ext cx="4527602" cy="2490509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42"/>
          <p:cNvSpPr txBox="1"/>
          <p:nvPr/>
        </p:nvSpPr>
        <p:spPr>
          <a:xfrm>
            <a:off x="4572000" y="4477825"/>
            <a:ext cx="4449000" cy="486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Statista.com : big data in data centers</a:t>
            </a:r>
            <a:endParaRPr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19</a:t>
            </a:fld>
            <a:endParaRPr/>
          </a:p>
        </p:txBody>
      </p:sp>
      <p:pic>
        <p:nvPicPr>
          <p:cNvPr id="260" name="Google Shape;26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3900" y="300900"/>
            <a:ext cx="6050400" cy="453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261" name="Google Shape;261;p4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99100" y="456746"/>
            <a:ext cx="2344900" cy="2322207"/>
          </a:xfrm>
          <a:prstGeom prst="rect">
            <a:avLst/>
          </a:prstGeom>
          <a:noFill/>
          <a:ln>
            <a:noFill/>
          </a:ln>
        </p:spPr>
      </p:pic>
      <p:sp>
        <p:nvSpPr>
          <p:cNvPr id="262" name="Google Shape;262;p43"/>
          <p:cNvSpPr txBox="1"/>
          <p:nvPr/>
        </p:nvSpPr>
        <p:spPr>
          <a:xfrm>
            <a:off x="7448650" y="3525650"/>
            <a:ext cx="1866900" cy="738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sp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About a billion hard disks.</a:t>
            </a:r>
            <a:endParaRPr sz="18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Google Shape;123;p26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Purpose and Format</a:t>
            </a:r>
            <a:endParaRPr/>
          </a:p>
        </p:txBody>
      </p:sp>
      <p:sp>
        <p:nvSpPr>
          <p:cNvPr id="124" name="Google Shape;124;p26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Purpose 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Think about  data 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Get used to the tools for working with data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Establish the tacit skills needed for the other modules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Not very theoretical </a:t>
            </a:r>
            <a:r>
              <a:rPr lang="en" sz="1200"/>
              <a:t>(if you already know a lot, may work with the notebook on your dataset)</a:t>
            </a:r>
            <a:endParaRPr sz="12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Format 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Presentations intersected with discussions and hands on work </a:t>
            </a:r>
            <a:endParaRPr sz="1500"/>
          </a:p>
          <a:p>
            <a:pPr marL="457200" lvl="0" indent="0" algn="l" rtl="0">
              <a:spcBef>
                <a:spcPts val="0"/>
              </a:spcBef>
              <a:spcAft>
                <a:spcPts val="1600"/>
              </a:spcAft>
              <a:buNone/>
            </a:pPr>
            <a:endParaRPr sz="1500" b="1"/>
          </a:p>
        </p:txBody>
      </p:sp>
      <p:sp>
        <p:nvSpPr>
          <p:cNvPr id="125" name="Google Shape;125;p2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big data ?</a:t>
            </a:r>
            <a:endParaRPr/>
          </a:p>
        </p:txBody>
      </p:sp>
      <p:sp>
        <p:nvSpPr>
          <p:cNvPr id="268" name="Google Shape;268;p44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Relative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Too big for your “traditional” tools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Paper is not good for hundreds of rows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Spreadsheets are not good for more than million rows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○"/>
            </a:pPr>
            <a:r>
              <a:rPr lang="en" sz="1600"/>
              <a:t>Database management system may not be good for data more than the computer memory</a:t>
            </a:r>
            <a:endParaRPr sz="1600"/>
          </a:p>
        </p:txBody>
      </p:sp>
      <p:sp>
        <p:nvSpPr>
          <p:cNvPr id="269" name="Google Shape;269;p4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20</a:t>
            </a:fld>
            <a:endParaRPr/>
          </a:p>
        </p:txBody>
      </p:sp>
      <p:sp>
        <p:nvSpPr>
          <p:cNvPr id="270" name="Google Shape;270;p44"/>
          <p:cNvSpPr txBox="1">
            <a:spLocks noGrp="1"/>
          </p:cNvSpPr>
          <p:nvPr>
            <p:ph type="body" idx="1"/>
          </p:nvPr>
        </p:nvSpPr>
        <p:spPr>
          <a:xfrm>
            <a:off x="4572000" y="12468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Advanced processing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Parallel processing over distributed systems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Systems are orchestrated with HPC/SLURM, Hadoop, Spark … or grid technologies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The processing is done with C++, Python, R or other programming languages with parallelism capabilities</a:t>
            </a:r>
            <a:endParaRPr sz="1600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4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276" name="Google Shape;276;p45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Definitions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Condition of the values of the variables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ISO900:2015 </a:t>
            </a:r>
            <a:r>
              <a:rPr lang="en" sz="1600">
                <a:solidFill>
                  <a:srgbClr val="222222"/>
                </a:solidFill>
                <a:highlight>
                  <a:schemeClr val="accent6"/>
                </a:highlight>
              </a:rPr>
              <a:t>Data quality can be defined as the degree to which a set of characteristics of data fulfills requirements. </a:t>
            </a:r>
            <a:endParaRPr sz="1600">
              <a:highlight>
                <a:schemeClr val="accent6"/>
              </a:highlight>
            </a:endParaRPr>
          </a:p>
        </p:txBody>
      </p:sp>
      <p:sp>
        <p:nvSpPr>
          <p:cNvPr id="277" name="Google Shape;277;p4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21</a:t>
            </a:fld>
            <a:endParaRPr/>
          </a:p>
        </p:txBody>
      </p:sp>
      <p:sp>
        <p:nvSpPr>
          <p:cNvPr id="278" name="Google Shape;278;p45"/>
          <p:cNvSpPr txBox="1">
            <a:spLocks noGrp="1"/>
          </p:cNvSpPr>
          <p:nvPr>
            <p:ph type="body" idx="1"/>
          </p:nvPr>
        </p:nvSpPr>
        <p:spPr>
          <a:xfrm>
            <a:off x="4572000" y="10900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Common Characteristics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Accuracy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Validity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Completeness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Availability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...</a:t>
            </a:r>
            <a:endParaRPr sz="1600"/>
          </a:p>
        </p:txBody>
      </p:sp>
      <p:sp>
        <p:nvSpPr>
          <p:cNvPr id="279" name="Google Shape;279;p45"/>
          <p:cNvSpPr txBox="1"/>
          <p:nvPr/>
        </p:nvSpPr>
        <p:spPr>
          <a:xfrm>
            <a:off x="424225" y="4000350"/>
            <a:ext cx="7406100" cy="704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222222"/>
                </a:solidFill>
                <a:highlight>
                  <a:srgbClr val="FFFFFF"/>
                </a:highlight>
              </a:rPr>
              <a:t>The best analysis, ML and inference will not help you if the data quality is poor</a:t>
            </a:r>
            <a:endParaRPr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Quality</a:t>
            </a:r>
            <a:endParaRPr/>
          </a:p>
        </p:txBody>
      </p:sp>
      <p:sp>
        <p:nvSpPr>
          <p:cNvPr id="285" name="Google Shape;285;p46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Assurance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Profile (descriptive statistics) and cleanse data 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Control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Before and after the Assurance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Restrict the inputs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Check if the quality is according to the requirements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286" name="Google Shape;286;p4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22</a:t>
            </a:fld>
            <a:endParaRPr/>
          </a:p>
        </p:txBody>
      </p:sp>
      <p:sp>
        <p:nvSpPr>
          <p:cNvPr id="287" name="Google Shape;287;p46"/>
          <p:cNvSpPr txBox="1">
            <a:spLocks noGrp="1"/>
          </p:cNvSpPr>
          <p:nvPr>
            <p:ph type="body" idx="1"/>
          </p:nvPr>
        </p:nvSpPr>
        <p:spPr>
          <a:xfrm>
            <a:off x="4572000" y="1090000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 cleaning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Mostly it is needed to clean (preprocess) data with respect to 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Consistency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Format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NA/NAN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Outliers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...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before processing/analysing it</a:t>
            </a:r>
            <a:endParaRPr sz="1600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2" name="Google Shape;292;p4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is stored in files</a:t>
            </a:r>
            <a:endParaRPr/>
          </a:p>
        </p:txBody>
      </p:sp>
      <p:sp>
        <p:nvSpPr>
          <p:cNvPr id="293" name="Google Shape;293;p4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23</a:t>
            </a:fld>
            <a:endParaRPr/>
          </a:p>
        </p:txBody>
      </p:sp>
      <p:sp>
        <p:nvSpPr>
          <p:cNvPr id="294" name="Google Shape;294;p47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File</a:t>
            </a:r>
            <a:r>
              <a:rPr lang="en" sz="2100" b="1"/>
              <a:t>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Files have different format (standards) for different purposes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Modern file systems on computers support sizes up to some TB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Many small files are hard to organise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Big files are hard to move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295" name="Google Shape;295;p47"/>
          <p:cNvSpPr txBox="1"/>
          <p:nvPr/>
        </p:nvSpPr>
        <p:spPr>
          <a:xfrm>
            <a:off x="47353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000000"/>
                </a:solidFill>
              </a:rPr>
              <a:t>Fi</a:t>
            </a:r>
            <a:r>
              <a:rPr lang="en" sz="2100" b="1"/>
              <a:t>le formats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Binary file (not human readable)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Text (ascii)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Comma separated values (csv)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gif, pdf, tiff … (graphics)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mp3, mp4 (sound, video ...)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And so on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8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and Readings</a:t>
            </a:r>
            <a:endParaRPr/>
          </a:p>
        </p:txBody>
      </p:sp>
      <p:sp>
        <p:nvSpPr>
          <p:cNvPr id="301" name="Google Shape;301;p48"/>
          <p:cNvSpPr txBox="1">
            <a:spLocks noGrp="1"/>
          </p:cNvSpPr>
          <p:nvPr>
            <p:ph type="body" idx="1"/>
          </p:nvPr>
        </p:nvSpPr>
        <p:spPr>
          <a:xfrm>
            <a:off x="2400250" y="1211350"/>
            <a:ext cx="2799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Test yourself 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data, science and data science?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are the common data types and structures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are binary numbers and why are they important?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big data?</a:t>
            </a:r>
            <a:endParaRPr sz="1600"/>
          </a:p>
          <a:p>
            <a:pPr marL="457200" lvl="0" indent="-330200" algn="l" rtl="0">
              <a:spcBef>
                <a:spcPts val="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What is data quality?</a:t>
            </a: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302" name="Google Shape;302;p48"/>
          <p:cNvSpPr txBox="1">
            <a:spLocks noGrp="1"/>
          </p:cNvSpPr>
          <p:nvPr>
            <p:ph type="body" idx="1"/>
          </p:nvPr>
        </p:nvSpPr>
        <p:spPr>
          <a:xfrm>
            <a:off x="5199850" y="1211350"/>
            <a:ext cx="37416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Literature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17500" algn="l" rtl="0">
              <a:spcBef>
                <a:spcPts val="1600"/>
              </a:spcBef>
              <a:spcAft>
                <a:spcPts val="0"/>
              </a:spcAft>
              <a:buSzPts val="1400"/>
              <a:buChar char="●"/>
            </a:pPr>
            <a:r>
              <a:rPr lang="en"/>
              <a:t>Wikipedia on all topics</a:t>
            </a:r>
            <a:endParaRPr/>
          </a:p>
          <a:p>
            <a:pPr marL="4572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-317500" algn="l" rtl="0">
              <a:spcBef>
                <a:spcPts val="1100"/>
              </a:spcBef>
              <a:spcAft>
                <a:spcPts val="0"/>
              </a:spcAft>
              <a:buSzPts val="1400"/>
              <a:buChar char="●"/>
            </a:pPr>
            <a:r>
              <a:rPr lang="en">
                <a:highlight>
                  <a:srgbClr val="FFFFFF"/>
                </a:highlight>
                <a:latin typeface="Verdana"/>
                <a:ea typeface="Verdana"/>
                <a:cs typeface="Verdana"/>
                <a:sym typeface="Verdana"/>
              </a:rPr>
              <a:t>Zacharias Voulgaris, </a:t>
            </a:r>
            <a:r>
              <a:rPr lang="en">
                <a:latin typeface="Verdana"/>
                <a:ea typeface="Verdana"/>
                <a:cs typeface="Verdana"/>
                <a:sym typeface="Verdana"/>
              </a:rPr>
              <a:t>Data Science: Mindset, Methodologies, and Misconceptions, 2017</a:t>
            </a:r>
            <a:endParaRPr>
              <a:highlight>
                <a:srgbClr val="FFFFFF"/>
              </a:highlight>
              <a:latin typeface="Verdana"/>
              <a:ea typeface="Verdana"/>
              <a:cs typeface="Verdana"/>
              <a:sym typeface="Verdana"/>
            </a:endParaRPr>
          </a:p>
          <a:p>
            <a:pPr marL="45720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1100"/>
              </a:spcBef>
              <a:spcAft>
                <a:spcPts val="600"/>
              </a:spcAft>
              <a:buClr>
                <a:srgbClr val="000000"/>
              </a:buClr>
              <a:buSzPts val="1100"/>
              <a:buFont typeface="Arial"/>
              <a:buNone/>
            </a:pPr>
            <a:endParaRPr sz="1600"/>
          </a:p>
        </p:txBody>
      </p:sp>
      <p:sp>
        <p:nvSpPr>
          <p:cNvPr id="303" name="Google Shape;303;p4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24</a:t>
            </a:fld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49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Time to get started with Jupyter and Colab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(you may install Anaconda later)</a:t>
            </a:r>
            <a:endParaRPr/>
          </a:p>
        </p:txBody>
      </p:sp>
      <p:sp>
        <p:nvSpPr>
          <p:cNvPr id="309" name="Google Shape;309;p49"/>
          <p:cNvSpPr txBox="1">
            <a:spLocks noGrp="1"/>
          </p:cNvSpPr>
          <p:nvPr>
            <p:ph type="body" idx="1"/>
          </p:nvPr>
        </p:nvSpPr>
        <p:spPr>
          <a:xfrm>
            <a:off x="2400250" y="1602675"/>
            <a:ext cx="60978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Click on the  M1-D1-Notebook link in Ilias and then open it in Colab.  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100"/>
              </a:spcBef>
              <a:spcAft>
                <a:spcPts val="0"/>
              </a:spcAft>
              <a:buNone/>
            </a:pP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endParaRPr sz="1600"/>
          </a:p>
        </p:txBody>
      </p:sp>
      <p:sp>
        <p:nvSpPr>
          <p:cNvPr id="310" name="Google Shape;310;p4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25</a:t>
            </a:fld>
            <a:endParaRPr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5" name="Google Shape;315;p50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half day</a:t>
            </a:r>
            <a:endParaRPr/>
          </a:p>
        </p:txBody>
      </p:sp>
      <p:sp>
        <p:nvSpPr>
          <p:cNvPr id="316" name="Google Shape;316;p50"/>
          <p:cNvSpPr txBox="1">
            <a:spLocks noGrp="1"/>
          </p:cNvSpPr>
          <p:nvPr>
            <p:ph type="body" idx="2"/>
          </p:nvPr>
        </p:nvSpPr>
        <p:spPr>
          <a:xfrm>
            <a:off x="4939500" y="204425"/>
            <a:ext cx="4333500" cy="48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13:30 Infrastructures for data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acquisition 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14:00 Work on Notebook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14:30 Data sources and modelling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Data flow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modelling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15:00 Break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15:30 Team Work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16:00 Team work presentations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16:45 Summary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17:00 End</a:t>
            </a:r>
            <a:endParaRPr b="1"/>
          </a:p>
        </p:txBody>
      </p:sp>
      <p:sp>
        <p:nvSpPr>
          <p:cNvPr id="317" name="Google Shape;317;p50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26</a:t>
            </a:fld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5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323" name="Google Shape;323;p5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27</a:t>
            </a:fld>
            <a:endParaRPr/>
          </a:p>
        </p:txBody>
      </p:sp>
      <p:sp>
        <p:nvSpPr>
          <p:cNvPr id="324" name="Google Shape;324;p51"/>
          <p:cNvSpPr txBox="1"/>
          <p:nvPr/>
        </p:nvSpPr>
        <p:spPr>
          <a:xfrm>
            <a:off x="422325" y="1246825"/>
            <a:ext cx="4356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Parts (of a global system)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Sensors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Storage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Compute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Network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Interfaces for humans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The essential part is the computer and …</a:t>
            </a:r>
            <a:endParaRPr sz="1600">
              <a:solidFill>
                <a:srgbClr val="595959"/>
              </a:solidFill>
            </a:endParaRPr>
          </a:p>
        </p:txBody>
      </p:sp>
      <p:pic>
        <p:nvPicPr>
          <p:cNvPr id="325" name="Google Shape;325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79225" y="1322625"/>
            <a:ext cx="3584250" cy="2773900"/>
          </a:xfrm>
          <a:prstGeom prst="rect">
            <a:avLst/>
          </a:prstGeom>
          <a:noFill/>
          <a:ln>
            <a:noFill/>
          </a:ln>
        </p:spPr>
      </p:pic>
      <p:sp>
        <p:nvSpPr>
          <p:cNvPr id="326" name="Google Shape;326;p51"/>
          <p:cNvSpPr txBox="1"/>
          <p:nvPr/>
        </p:nvSpPr>
        <p:spPr>
          <a:xfrm>
            <a:off x="4779225" y="4260025"/>
            <a:ext cx="3584100" cy="79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Snapshot of data movements in the WLCG data infrastructure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5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computer ?</a:t>
            </a:r>
            <a:endParaRPr/>
          </a:p>
        </p:txBody>
      </p:sp>
      <p:sp>
        <p:nvSpPr>
          <p:cNvPr id="332" name="Google Shape;332;p5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28</a:t>
            </a:fld>
            <a:endParaRPr/>
          </a:p>
        </p:txBody>
      </p:sp>
      <p:pic>
        <p:nvPicPr>
          <p:cNvPr id="333" name="Google Shape;333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42175" y="1153175"/>
            <a:ext cx="7783141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p5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29</a:t>
            </a:fld>
            <a:endParaRPr/>
          </a:p>
        </p:txBody>
      </p:sp>
      <p:sp>
        <p:nvSpPr>
          <p:cNvPr id="339" name="Google Shape;339;p53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From small to big - scaling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R&amp;D is normally done on small datasets, i.e. laptop size infrastructure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Production may start small but can scale quickly, larger infrastructures are needed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 may start with 10 users/customers/MB per day. One server is enough. May need to serve million times as much in some years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340" name="Google Shape;340;p53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Such scaling is not possible/feasible  on premise infrastructures (buildings, electricity, procurement, expertise ..)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Move application to cloud providers or other providers of larger infrastructures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999999"/>
              </a:buClr>
              <a:buSzPts val="1600"/>
              <a:buChar char="●"/>
            </a:pPr>
            <a:r>
              <a:rPr lang="en" sz="1600">
                <a:solidFill>
                  <a:srgbClr val="999999"/>
                </a:solidFill>
              </a:rPr>
              <a:t>Scaling beyond the limits of one data center is traditionally called grid computing (we don’t talk much about that)</a:t>
            </a:r>
            <a:endParaRPr sz="1600">
              <a:solidFill>
                <a:srgbClr val="999999"/>
              </a:solidFill>
            </a:endParaRPr>
          </a:p>
        </p:txBody>
      </p:sp>
      <p:sp>
        <p:nvSpPr>
          <p:cNvPr id="341" name="Google Shape;341;p53"/>
          <p:cNvSpPr txBox="1">
            <a:spLocks noGrp="1"/>
          </p:cNvSpPr>
          <p:nvPr>
            <p:ph type="title"/>
          </p:nvPr>
        </p:nvSpPr>
        <p:spPr>
          <a:xfrm>
            <a:off x="422325" y="53697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0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p27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Module 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Overview</a:t>
            </a:r>
            <a:endParaRPr/>
          </a:p>
        </p:txBody>
      </p:sp>
      <p:sp>
        <p:nvSpPr>
          <p:cNvPr id="131" name="Google Shape;131;p27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First day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Introduction and welcome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About data and data science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Management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Infrastructures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Second day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Visualisation of data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Web scraping and APIs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Third day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Databases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Project clarifications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Project/Goal</a:t>
            </a:r>
            <a:endParaRPr b="1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Produce a Conceptual Design Report for a Data Science Project (deadline 2023-10-XX to be defined)</a:t>
            </a:r>
            <a:endParaRPr sz="1500" b="1"/>
          </a:p>
        </p:txBody>
      </p:sp>
      <p:sp>
        <p:nvSpPr>
          <p:cNvPr id="132" name="Google Shape;132;p27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6" name="Google Shape;346;p5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What is a cluster / data center ?</a:t>
            </a:r>
            <a:endParaRPr/>
          </a:p>
        </p:txBody>
      </p:sp>
      <p:sp>
        <p:nvSpPr>
          <p:cNvPr id="347" name="Google Shape;347;p5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30</a:t>
            </a:fld>
            <a:endParaRPr/>
          </a:p>
        </p:txBody>
      </p:sp>
      <p:pic>
        <p:nvPicPr>
          <p:cNvPr id="348" name="Google Shape;348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1650" y="1178600"/>
            <a:ext cx="6939677" cy="38209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3" name="Google Shape;353;p5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From laptops to supercomputers (academic)</a:t>
            </a:r>
            <a:endParaRPr/>
          </a:p>
        </p:txBody>
      </p:sp>
      <p:sp>
        <p:nvSpPr>
          <p:cNvPr id="354" name="Google Shape;354;p5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31</a:t>
            </a:fld>
            <a:endParaRPr/>
          </a:p>
        </p:txBody>
      </p:sp>
      <p:pic>
        <p:nvPicPr>
          <p:cNvPr id="355" name="Google Shape;355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170125"/>
            <a:ext cx="7209534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0" name="Google Shape;360;p5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pyramid of computing infrastructures</a:t>
            </a:r>
            <a:endParaRPr/>
          </a:p>
        </p:txBody>
      </p:sp>
      <p:sp>
        <p:nvSpPr>
          <p:cNvPr id="361" name="Google Shape;361;p5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32</a:t>
            </a:fld>
            <a:endParaRPr/>
          </a:p>
        </p:txBody>
      </p:sp>
      <p:sp>
        <p:nvSpPr>
          <p:cNvPr id="362" name="Google Shape;362;p56"/>
          <p:cNvSpPr/>
          <p:nvPr/>
        </p:nvSpPr>
        <p:spPr>
          <a:xfrm>
            <a:off x="742750" y="1257025"/>
            <a:ext cx="4645500" cy="3472800"/>
          </a:xfrm>
          <a:prstGeom prst="triangle">
            <a:avLst>
              <a:gd name="adj" fmla="val 50000"/>
            </a:avLst>
          </a:prstGeom>
          <a:solidFill>
            <a:srgbClr val="FFFFFF"/>
          </a:solidFill>
          <a:ln w="38100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  <a:effectLst>
            <a:outerShdw blurRad="57150" dist="19050" dir="5400000" algn="bl" rotWithShape="0">
              <a:srgbClr val="FFFFFF"/>
            </a:outerShdw>
          </a:effectLst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3" name="Google Shape;363;p56"/>
          <p:cNvSpPr txBox="1"/>
          <p:nvPr/>
        </p:nvSpPr>
        <p:spPr>
          <a:xfrm>
            <a:off x="181150" y="2443750"/>
            <a:ext cx="5768700" cy="247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Supercomputers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Private and public clouds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On premise data center</a:t>
            </a: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Laptops/desktops/workstations</a:t>
            </a:r>
            <a:endParaRPr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4" name="Google Shape;364;p56"/>
          <p:cNvSpPr txBox="1"/>
          <p:nvPr/>
        </p:nvSpPr>
        <p:spPr>
          <a:xfrm>
            <a:off x="52079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Storage/PB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2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-4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65" name="Google Shape;365;p56"/>
          <p:cNvSpPr txBox="1"/>
          <p:nvPr/>
        </p:nvSpPr>
        <p:spPr>
          <a:xfrm>
            <a:off x="66302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Cores/CPU’s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 dirty="0"/>
              <a:t>	</a:t>
            </a:r>
            <a:endParaRPr b="1"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10</a:t>
            </a:r>
            <a:r>
              <a:rPr lang="en" baseline="30000" dirty="0">
                <a:solidFill>
                  <a:schemeClr val="dk1"/>
                </a:solidFill>
              </a:rPr>
              <a:t>6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10</a:t>
            </a:r>
            <a:r>
              <a:rPr lang="en" baseline="30000" dirty="0">
                <a:solidFill>
                  <a:schemeClr val="dk1"/>
                </a:solidFill>
              </a:rPr>
              <a:t>5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dk1"/>
                </a:solidFill>
              </a:rPr>
              <a:t>10</a:t>
            </a:r>
            <a:r>
              <a:rPr lang="en" baseline="30000" dirty="0">
                <a:solidFill>
                  <a:schemeClr val="dk1"/>
                </a:solidFill>
              </a:rPr>
              <a:t>3</a:t>
            </a: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10</a:t>
            </a:r>
            <a:r>
              <a:rPr lang="en" baseline="30000" dirty="0"/>
              <a:t>1</a:t>
            </a:r>
            <a:endParaRPr dirty="0"/>
          </a:p>
        </p:txBody>
      </p:sp>
      <p:sp>
        <p:nvSpPr>
          <p:cNvPr id="366" name="Google Shape;366;p56"/>
          <p:cNvSpPr txBox="1"/>
          <p:nvPr/>
        </p:nvSpPr>
        <p:spPr>
          <a:xfrm>
            <a:off x="311700" y="1532325"/>
            <a:ext cx="1661400" cy="67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Typical 2023 sizes you can get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1" name="Google Shape;371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1700" y="1170700"/>
            <a:ext cx="6798326" cy="3728900"/>
          </a:xfrm>
          <a:prstGeom prst="rect">
            <a:avLst/>
          </a:prstGeom>
          <a:noFill/>
          <a:ln>
            <a:noFill/>
          </a:ln>
        </p:spPr>
      </p:pic>
      <p:sp>
        <p:nvSpPr>
          <p:cNvPr id="372" name="Google Shape;372;p5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CH pyramid of academic computing infrastructures</a:t>
            </a:r>
            <a:endParaRPr/>
          </a:p>
        </p:txBody>
      </p:sp>
      <p:sp>
        <p:nvSpPr>
          <p:cNvPr id="373" name="Google Shape;373;p5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33</a:t>
            </a:fld>
            <a:endParaRPr/>
          </a:p>
        </p:txBody>
      </p:sp>
      <p:sp>
        <p:nvSpPr>
          <p:cNvPr id="374" name="Google Shape;374;p57"/>
          <p:cNvSpPr/>
          <p:nvPr/>
        </p:nvSpPr>
        <p:spPr>
          <a:xfrm>
            <a:off x="5548500" y="1752675"/>
            <a:ext cx="961500" cy="2794200"/>
          </a:xfrm>
          <a:prstGeom prst="rect">
            <a:avLst/>
          </a:prstGeom>
          <a:solidFill>
            <a:srgbClr val="FFFFFF"/>
          </a:solidFill>
          <a:ln w="9525" cap="flat" cmpd="sng">
            <a:solidFill>
              <a:srgbClr val="FFFFFF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5" name="Google Shape;375;p57"/>
          <p:cNvSpPr txBox="1"/>
          <p:nvPr/>
        </p:nvSpPr>
        <p:spPr>
          <a:xfrm>
            <a:off x="52079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Storage/PB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1</a:t>
            </a: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-4</a:t>
            </a:r>
            <a:endParaRPr baseline="30000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76" name="Google Shape;376;p57"/>
          <p:cNvSpPr txBox="1"/>
          <p:nvPr/>
        </p:nvSpPr>
        <p:spPr>
          <a:xfrm>
            <a:off x="6840550" y="1342050"/>
            <a:ext cx="1422300" cy="2794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Cores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	</a:t>
            </a:r>
            <a:endParaRPr b="1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5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4</a:t>
            </a: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baseline="30000">
              <a:solidFill>
                <a:schemeClr val="dk1"/>
              </a:solidFill>
            </a:endParaRPr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4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10</a:t>
            </a:r>
            <a:r>
              <a:rPr lang="en" baseline="30000">
                <a:solidFill>
                  <a:schemeClr val="dk1"/>
                </a:solidFill>
              </a:rPr>
              <a:t>3</a:t>
            </a: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10</a:t>
            </a:r>
            <a:r>
              <a:rPr lang="en" baseline="30000"/>
              <a:t>1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8"/>
          <p:cNvSpPr txBox="1">
            <a:spLocks noGrp="1"/>
          </p:cNvSpPr>
          <p:nvPr>
            <p:ph type="title"/>
          </p:nvPr>
        </p:nvSpPr>
        <p:spPr>
          <a:xfrm>
            <a:off x="6037725" y="546725"/>
            <a:ext cx="31965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u="sng">
                <a:solidFill>
                  <a:schemeClr val="hlink"/>
                </a:solidFill>
                <a:hlinkClick r:id="rId3"/>
              </a:rPr>
              <a:t>www.top500.org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Amazon/google/etc data centers are an order of magnitude larger than CSCS</a:t>
            </a:r>
            <a:endParaRPr sz="1800"/>
          </a:p>
        </p:txBody>
      </p:sp>
      <p:sp>
        <p:nvSpPr>
          <p:cNvPr id="382" name="Google Shape;382;p5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34</a:t>
            </a:fld>
            <a:endParaRPr/>
          </a:p>
        </p:txBody>
      </p:sp>
      <p:pic>
        <p:nvPicPr>
          <p:cNvPr id="383" name="Google Shape;383;p5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52400"/>
            <a:ext cx="5732926" cy="47407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9"/>
          <p:cNvSpPr txBox="1">
            <a:spLocks noGrp="1"/>
          </p:cNvSpPr>
          <p:nvPr>
            <p:ph type="title"/>
          </p:nvPr>
        </p:nvSpPr>
        <p:spPr>
          <a:xfrm>
            <a:off x="2400300" y="528925"/>
            <a:ext cx="67437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How to use HPC/Supercomputers </a:t>
            </a:r>
            <a:endParaRPr/>
          </a:p>
        </p:txBody>
      </p:sp>
      <p:sp>
        <p:nvSpPr>
          <p:cNvPr id="389" name="Google Shape;389;p59"/>
          <p:cNvSpPr txBox="1">
            <a:spLocks noGrp="1"/>
          </p:cNvSpPr>
          <p:nvPr>
            <p:ph type="body" idx="1"/>
          </p:nvPr>
        </p:nvSpPr>
        <p:spPr>
          <a:xfrm>
            <a:off x="2400300" y="1592800"/>
            <a:ext cx="63468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For example the UBELIX HPC Cluster at UNIBE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Short demonstration - skip it if not enough time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Interested people may sign up to an HPC course here: 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2100" b="1" u="sng">
                <a:solidFill>
                  <a:schemeClr val="hlink"/>
                </a:solidFill>
                <a:hlinkClick r:id="rId3"/>
              </a:rPr>
              <a:t>https://www.dsl.unibe.ch/training/upcoming/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1100"/>
              </a:spcAft>
              <a:buNone/>
            </a:pPr>
            <a:endParaRPr sz="1600"/>
          </a:p>
        </p:txBody>
      </p:sp>
      <p:sp>
        <p:nvSpPr>
          <p:cNvPr id="390" name="Google Shape;390;p59"/>
          <p:cNvSpPr txBox="1"/>
          <p:nvPr/>
        </p:nvSpPr>
        <p:spPr>
          <a:xfrm>
            <a:off x="2454175" y="4090375"/>
            <a:ext cx="6063300" cy="79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600"/>
              </a:spcAft>
              <a:buNone/>
            </a:pPr>
            <a:endParaRPr/>
          </a:p>
        </p:txBody>
      </p:sp>
      <p:sp>
        <p:nvSpPr>
          <p:cNvPr id="391" name="Google Shape;391;p59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35</a:t>
            </a:fld>
            <a:endParaRPr/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6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397" name="Google Shape;397;p6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36</a:t>
            </a:fld>
            <a:endParaRPr/>
          </a:p>
        </p:txBody>
      </p:sp>
      <p:sp>
        <p:nvSpPr>
          <p:cNvPr id="398" name="Google Shape;398;p60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Vertical systems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Laptops/workstations/confined clusters scale vertically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 can add more RAM and more storage to a certain limit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Cons: Expensive as non-mass produced components needed, limited to the sortiment of the provider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399" name="Google Shape;399;p60"/>
          <p:cNvSpPr txBox="1"/>
          <p:nvPr/>
        </p:nvSpPr>
        <p:spPr>
          <a:xfrm>
            <a:off x="4763200" y="1207475"/>
            <a:ext cx="42105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Horizontal systems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Just add more commodity hardware (stays cheap)</a:t>
            </a:r>
            <a:endParaRPr sz="1600" b="1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Do it in a “cloud” or another data center provider (no hardware procurement or maintenance)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Cons: More knowledge, expertise and software technology needed 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6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05" name="Google Shape;405;p6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37</a:t>
            </a:fld>
            <a:endParaRPr/>
          </a:p>
        </p:txBody>
      </p:sp>
      <p:sp>
        <p:nvSpPr>
          <p:cNvPr id="406" name="Google Shape;406;p61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Vertical systems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Optimal performance / alignment between storage, CPU and network (limited scaling)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Often a turn-key ready solution designed and tested for a certain scale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07" name="Google Shape;407;p61"/>
          <p:cNvSpPr txBox="1"/>
          <p:nvPr/>
        </p:nvSpPr>
        <p:spPr>
          <a:xfrm>
            <a:off x="4772300" y="119685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Horizontal systems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Shared parallel file system (spfs) or Hadoop like solutions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Spfs may require high bandwidth network (typically on HPC/supercomputers, not in the cloud)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Spfs is data to compute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“Hadoop” is compute to data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13" name="Google Shape;413;p6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38</a:t>
            </a:fld>
            <a:endParaRPr/>
          </a:p>
        </p:txBody>
      </p:sp>
      <p:sp>
        <p:nvSpPr>
          <p:cNvPr id="414" name="Google Shape;414;p62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Cloud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Pay as you go with credit card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Little support for small users and special needs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Economy of scale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Scales well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15" name="Google Shape;415;p62"/>
          <p:cNvSpPr txBox="1"/>
          <p:nvPr/>
        </p:nvSpPr>
        <p:spPr>
          <a:xfrm>
            <a:off x="47268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On premise/HPC/supercomp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Up front investment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Limited amount of use cases -&gt; better support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Scaling beyond planning is difficult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3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 - price considerations</a:t>
            </a:r>
            <a:endParaRPr/>
          </a:p>
        </p:txBody>
      </p:sp>
      <p:sp>
        <p:nvSpPr>
          <p:cNvPr id="421" name="Google Shape;421;p6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39</a:t>
            </a:fld>
            <a:endParaRPr/>
          </a:p>
        </p:txBody>
      </p:sp>
      <p:sp>
        <p:nvSpPr>
          <p:cNvPr id="422" name="Google Shape;422;p63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Cloud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Monthly billing on your credit card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Prices are public (but not always very transparent)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If the usage of a machine/system is below 50%, for sure something to consider, only pay for usage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Infrastructure within minutes, minimal bureaucracy (only money)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23" name="Google Shape;423;p63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On premise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Mostly upfront investment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Infrastructure used at 80-90% may be cheaper, but doesn’t scale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If you don’t see electricity, sys admin costs, etc (subsidized by company/organisation) something to consider if usage is around 30%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30-50% of a datacenter cost is electricity for the computers and cooling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" name="Google Shape;137;p28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First morning</a:t>
            </a:r>
            <a:endParaRPr/>
          </a:p>
        </p:txBody>
      </p:sp>
      <p:sp>
        <p:nvSpPr>
          <p:cNvPr id="138" name="Google Shape;138;p28"/>
          <p:cNvSpPr txBox="1">
            <a:spLocks noGrp="1"/>
          </p:cNvSpPr>
          <p:nvPr>
            <p:ph type="body" idx="2"/>
          </p:nvPr>
        </p:nvSpPr>
        <p:spPr>
          <a:xfrm>
            <a:off x="4939500" y="724200"/>
            <a:ext cx="4333500" cy="36951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09:30 What is data and data science ?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 (09:30) - Slides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Jupyter and Colab (10:00) - Notebook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10:00 Break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11:00 Data Management - Notebook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I/O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Indexing, Filtering, Sorting ...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12:30 Lunch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</p:txBody>
      </p:sp>
      <p:sp>
        <p:nvSpPr>
          <p:cNvPr id="139" name="Google Shape;139;p28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p64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</a:t>
            </a:r>
            <a:endParaRPr/>
          </a:p>
        </p:txBody>
      </p:sp>
      <p:sp>
        <p:nvSpPr>
          <p:cNvPr id="429" name="Google Shape;429;p6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40</a:t>
            </a:fld>
            <a:endParaRPr/>
          </a:p>
        </p:txBody>
      </p:sp>
      <p:sp>
        <p:nvSpPr>
          <p:cNvPr id="430" name="Google Shape;430;p64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Lifetime considerations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Typical replacement of equipment every four years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Runs longer but failure risk increases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Out of warranty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Electricity consumption per calculation and storage goes down with new equipment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31" name="Google Shape;431;p64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100" b="1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Procurement, installation and commissioning is expensive and time consuming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Cloud solutions hide all this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6" name="Google Shape;436;p6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Infrastructures for data - main providers</a:t>
            </a:r>
            <a:endParaRPr/>
          </a:p>
        </p:txBody>
      </p:sp>
      <p:sp>
        <p:nvSpPr>
          <p:cNvPr id="437" name="Google Shape;437;p6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41</a:t>
            </a:fld>
            <a:endParaRPr/>
          </a:p>
        </p:txBody>
      </p:sp>
      <p:sp>
        <p:nvSpPr>
          <p:cNvPr id="438" name="Google Shape;438;p65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Private cloud providers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Amazon AWS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Microsoft Azure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IBM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Google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Oracle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Alibaba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39" name="Google Shape;439;p65"/>
          <p:cNvSpPr txBox="1"/>
          <p:nvPr/>
        </p:nvSpPr>
        <p:spPr>
          <a:xfrm>
            <a:off x="4167550" y="1314500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CH academic sector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Your department infrastructure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Central IT infrastructure (often for free)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SWITCHengines (cloud provider)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Swiss Super Computing Center (CSCS) in Lugano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4" name="Google Shape;444;p6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primary data sources)</a:t>
            </a:r>
            <a:endParaRPr/>
          </a:p>
        </p:txBody>
      </p:sp>
      <p:sp>
        <p:nvSpPr>
          <p:cNvPr id="445" name="Google Shape;445;p6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42</a:t>
            </a:fld>
            <a:endParaRPr/>
          </a:p>
        </p:txBody>
      </p:sp>
      <p:sp>
        <p:nvSpPr>
          <p:cNvPr id="446" name="Google Shape;446;p66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 dirty="0"/>
              <a:t>The physics</a:t>
            </a:r>
            <a:endParaRPr sz="2100" b="1" dirty="0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 dirty="0">
                <a:solidFill>
                  <a:srgbClr val="595959"/>
                </a:solidFill>
              </a:rPr>
              <a:t>There are 4 fundamental interactions in nature</a:t>
            </a:r>
            <a:endParaRPr sz="1600" dirty="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 dirty="0">
                <a:solidFill>
                  <a:srgbClr val="595959"/>
                </a:solidFill>
              </a:rPr>
              <a:t>Gravitation</a:t>
            </a:r>
            <a:endParaRPr sz="1600" dirty="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 b="1" dirty="0">
                <a:solidFill>
                  <a:srgbClr val="595959"/>
                </a:solidFill>
              </a:rPr>
              <a:t>Electromagnetic</a:t>
            </a:r>
            <a:endParaRPr sz="1600" b="1" dirty="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 dirty="0">
                <a:solidFill>
                  <a:srgbClr val="595959"/>
                </a:solidFill>
              </a:rPr>
              <a:t>Weak nuclear force</a:t>
            </a:r>
            <a:endParaRPr sz="1600" dirty="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○"/>
            </a:pPr>
            <a:r>
              <a:rPr lang="en" sz="1600" dirty="0">
                <a:solidFill>
                  <a:srgbClr val="595959"/>
                </a:solidFill>
              </a:rPr>
              <a:t>Strong nuclear force </a:t>
            </a:r>
            <a:endParaRPr sz="1600" dirty="0">
              <a:solidFill>
                <a:srgbClr val="595959"/>
              </a:solidFill>
            </a:endParaRPr>
          </a:p>
        </p:txBody>
      </p:sp>
      <p:sp>
        <p:nvSpPr>
          <p:cNvPr id="447" name="Google Shape;447;p66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Examples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Keyboard (macroscopic pressure)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Microphone (sound)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Camera (light, em wave)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Temperature ()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Eye, ear, skin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All about releasing electrical charges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7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2" name="Google Shape;452;p6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primary data sources)</a:t>
            </a:r>
            <a:endParaRPr/>
          </a:p>
        </p:txBody>
      </p:sp>
      <p:sp>
        <p:nvSpPr>
          <p:cNvPr id="453" name="Google Shape;453;p6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43</a:t>
            </a:fld>
            <a:endParaRPr/>
          </a:p>
        </p:txBody>
      </p:sp>
      <p:sp>
        <p:nvSpPr>
          <p:cNvPr id="454" name="Google Shape;454;p67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Process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Physical signal is detected by </a:t>
            </a:r>
            <a:r>
              <a:rPr lang="en" sz="1600" b="1">
                <a:solidFill>
                  <a:srgbClr val="595959"/>
                </a:solidFill>
              </a:rPr>
              <a:t>sensors</a:t>
            </a:r>
            <a:r>
              <a:rPr lang="en" sz="1600">
                <a:solidFill>
                  <a:srgbClr val="595959"/>
                </a:solidFill>
              </a:rPr>
              <a:t> converted into electrical signal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Electrical signal can be conditioned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Electrical signal is digitised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Maybe amplified, transported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Stored to a physical device 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Data acquisition </a:t>
            </a:r>
            <a:r>
              <a:rPr lang="en" sz="1600">
                <a:solidFill>
                  <a:schemeClr val="dk2"/>
                </a:solidFill>
              </a:rPr>
              <a:t>(DAQ) </a:t>
            </a:r>
            <a:r>
              <a:rPr lang="en" sz="1600">
                <a:solidFill>
                  <a:srgbClr val="595959"/>
                </a:solidFill>
              </a:rPr>
              <a:t>system 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55" name="Google Shape;455;p67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Example Mobile Device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Bike with GPS and internet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Time and position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Camera and sound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Temperature, vibrations …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…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Pushes data to an internet server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p6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</a:t>
            </a:r>
            <a:endParaRPr/>
          </a:p>
        </p:txBody>
      </p:sp>
      <p:sp>
        <p:nvSpPr>
          <p:cNvPr id="461" name="Google Shape;461;p6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44</a:t>
            </a:fld>
            <a:endParaRPr/>
          </a:p>
        </p:txBody>
      </p:sp>
      <p:pic>
        <p:nvPicPr>
          <p:cNvPr id="462" name="Google Shape;462;p68" descr="File:DigitalDAQv2.pdf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863" y="165675"/>
            <a:ext cx="8984280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p6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acquisition (from secondary data sources)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68" name="Google Shape;468;p6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45</a:t>
            </a:fld>
            <a:endParaRPr/>
          </a:p>
        </p:txBody>
      </p:sp>
      <p:sp>
        <p:nvSpPr>
          <p:cNvPr id="469" name="Google Shape;469;p69"/>
          <p:cNvSpPr txBox="1"/>
          <p:nvPr/>
        </p:nvSpPr>
        <p:spPr>
          <a:xfrm>
            <a:off x="51441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IoT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Internet of Things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Increases the access to primary data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Devices have sensors connected to internet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Cars, houses, drones, fridges, animals, humans ...)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470" name="Google Shape;470;p69"/>
          <p:cNvSpPr txBox="1"/>
          <p:nvPr/>
        </p:nvSpPr>
        <p:spPr>
          <a:xfrm>
            <a:off x="457900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Secondary data sources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Data storage (wood, stone, paper, tapes, hard disks, solid state disks, human memory, computer memory)</a:t>
            </a:r>
            <a:endParaRPr sz="1600">
              <a:solidFill>
                <a:schemeClr val="dk1"/>
              </a:solidFill>
              <a:latin typeface="Lato"/>
              <a:ea typeface="Lato"/>
              <a:cs typeface="Lato"/>
              <a:sym typeface="Lato"/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1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1"/>
                </a:solidFill>
                <a:latin typeface="Lato"/>
                <a:ea typeface="Lato"/>
                <a:cs typeface="Lato"/>
                <a:sym typeface="Lato"/>
              </a:rPr>
              <a:t>Online data storage (accessible with wired or wireless internet)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100"/>
              </a:spcBef>
              <a:spcAft>
                <a:spcPts val="11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www increases the access to secondary (and primary) data sources dramatically. We will look at data collection from www on day 3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0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5" name="Google Shape;475;p7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46</a:t>
            </a:fld>
            <a:endParaRPr/>
          </a:p>
        </p:txBody>
      </p:sp>
      <p:pic>
        <p:nvPicPr>
          <p:cNvPr id="476" name="Google Shape;476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47725" y="204363"/>
            <a:ext cx="7448550" cy="47347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1" name="Google Shape;481;p71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Much competitive business and research must leverage the new situation - www, IoT, big data, ML, AI, computing power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New skills are required from the data scientists  </a:t>
            </a:r>
            <a:endParaRPr/>
          </a:p>
        </p:txBody>
      </p:sp>
      <p:sp>
        <p:nvSpPr>
          <p:cNvPr id="482" name="Google Shape;482;p71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47</a:t>
            </a:fld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7" name="Google Shape;487;p72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Continue to work on the notebook till 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15: 30 Break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 nice data science site: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www.kaggle.com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88" name="Google Shape;488;p72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48</a:t>
            </a:fld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3"/>
          <p:cNvSpPr txBox="1">
            <a:spLocks noGrp="1"/>
          </p:cNvSpPr>
          <p:nvPr>
            <p:ph type="title"/>
          </p:nvPr>
        </p:nvSpPr>
        <p:spPr>
          <a:xfrm>
            <a:off x="265500" y="1912650"/>
            <a:ext cx="4045200" cy="13182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Second half day</a:t>
            </a:r>
            <a:endParaRPr/>
          </a:p>
        </p:txBody>
      </p:sp>
      <p:sp>
        <p:nvSpPr>
          <p:cNvPr id="494" name="Google Shape;494;p73"/>
          <p:cNvSpPr txBox="1">
            <a:spLocks noGrp="1"/>
          </p:cNvSpPr>
          <p:nvPr>
            <p:ph type="body" idx="2"/>
          </p:nvPr>
        </p:nvSpPr>
        <p:spPr>
          <a:xfrm>
            <a:off x="4939500" y="204425"/>
            <a:ext cx="4333500" cy="48267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13:30 Infrastructures for data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14:00 Work with Notebook</a:t>
            </a:r>
            <a:endParaRPr sz="1500"/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b="1"/>
              <a:t>14:30 Data sources and modelling</a:t>
            </a:r>
            <a:endParaRPr b="1"/>
          </a:p>
          <a:p>
            <a:pPr marL="457200" lvl="0" indent="-342900" algn="l" rtl="0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en" sz="1500"/>
              <a:t>Data flow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Data modelling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15:00 Break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15:30 Team Work</a:t>
            </a:r>
            <a:endParaRPr sz="1500"/>
          </a:p>
          <a:p>
            <a:pPr marL="457200" lvl="0" indent="-323850" algn="l" rtl="0">
              <a:spcBef>
                <a:spcPts val="0"/>
              </a:spcBef>
              <a:spcAft>
                <a:spcPts val="0"/>
              </a:spcAft>
              <a:buSzPts val="1500"/>
              <a:buChar char="●"/>
            </a:pPr>
            <a:r>
              <a:rPr lang="en" sz="1500"/>
              <a:t>16:00 Team work presentations</a:t>
            </a:r>
            <a:endParaRPr sz="15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16:45 Summary</a:t>
            </a: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b="1"/>
              <a:t>17:00 End</a:t>
            </a:r>
            <a:endParaRPr b="1"/>
          </a:p>
        </p:txBody>
      </p:sp>
      <p:sp>
        <p:nvSpPr>
          <p:cNvPr id="495" name="Google Shape;495;p7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49</a:t>
            </a:fld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p2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(latin datum in singular = thing given)</a:t>
            </a:r>
            <a:endParaRPr/>
          </a:p>
        </p:txBody>
      </p:sp>
      <p:sp>
        <p:nvSpPr>
          <p:cNvPr id="145" name="Google Shape;145;p29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Term first used in relation with computers in the 40-50ies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Plural but often used in singular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Means </a:t>
            </a:r>
            <a:r>
              <a:rPr lang="en" sz="1600" b="1"/>
              <a:t>any set of symbols</a:t>
            </a:r>
            <a:endParaRPr sz="1600" b="1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Needs processing and interpretation to become </a:t>
            </a:r>
            <a:r>
              <a:rPr lang="en" sz="1600" b="1"/>
              <a:t>information</a:t>
            </a:r>
            <a:r>
              <a:rPr lang="en" sz="1600"/>
              <a:t>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A lot of information and experience become </a:t>
            </a:r>
            <a:r>
              <a:rPr lang="en" sz="1600" b="1"/>
              <a:t>true belief / knowledge</a:t>
            </a:r>
            <a:r>
              <a:rPr lang="en" sz="1600"/>
              <a:t> </a:t>
            </a:r>
            <a:endParaRPr sz="1600"/>
          </a:p>
        </p:txBody>
      </p:sp>
      <p:sp>
        <p:nvSpPr>
          <p:cNvPr id="146" name="Google Shape;146;p2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sp>
        <p:nvSpPr>
          <p:cNvPr id="147" name="Google Shape;147;p29"/>
          <p:cNvSpPr txBox="1">
            <a:spLocks noGrp="1"/>
          </p:cNvSpPr>
          <p:nvPr>
            <p:ph type="body" idx="1"/>
          </p:nvPr>
        </p:nvSpPr>
        <p:spPr>
          <a:xfrm>
            <a:off x="4370575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Digital (represented by 0 and 1) or analog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Moves in serial or parallel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Stored on magnetic (tapes, hard disks, SSD, RAM ...), optical (CD, DVD) or mechanical devices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Most computers work on digital data and with the binary numeral system (“alphabet”)</a:t>
            </a:r>
            <a:endParaRPr sz="1600"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4"/>
          <p:cNvSpPr txBox="1">
            <a:spLocks noGrp="1"/>
          </p:cNvSpPr>
          <p:nvPr>
            <p:ph type="title"/>
          </p:nvPr>
        </p:nvSpPr>
        <p:spPr>
          <a:xfrm>
            <a:off x="1659900" y="2285400"/>
            <a:ext cx="58242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Flow Analysis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Data Modelling</a:t>
            </a:r>
            <a:endParaRPr sz="3000"/>
          </a:p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000"/>
              <a:t>(Brief)</a:t>
            </a:r>
            <a:endParaRPr sz="3000"/>
          </a:p>
        </p:txBody>
      </p:sp>
      <p:sp>
        <p:nvSpPr>
          <p:cNvPr id="501" name="Google Shape;501;p74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50</a:t>
            </a:fld>
            <a:endParaRPr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6" name="Google Shape;506;p75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and model your data</a:t>
            </a:r>
            <a:endParaRPr/>
          </a:p>
        </p:txBody>
      </p:sp>
      <p:sp>
        <p:nvSpPr>
          <p:cNvPr id="507" name="Google Shape;507;p75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51</a:t>
            </a:fld>
            <a:endParaRPr/>
          </a:p>
        </p:txBody>
      </p:sp>
      <p:sp>
        <p:nvSpPr>
          <p:cNvPr id="508" name="Google Shape;508;p75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Why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Know your data, needed for good inference / data science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flow may have impact on the data quality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Identify risks and incompatibilities in the DAQ and computing system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Make appropriate data model and structure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09" name="Google Shape;509;p75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Data flow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From input source via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Network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Storage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Preprocessing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Analysis</a:t>
            </a:r>
            <a:endParaRPr sz="1600">
              <a:solidFill>
                <a:srgbClr val="595959"/>
              </a:solidFill>
            </a:endParaRPr>
          </a:p>
          <a:p>
            <a:pPr marL="914400" lvl="1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 sz="1600">
                <a:solidFill>
                  <a:srgbClr val="595959"/>
                </a:solidFill>
              </a:rPr>
              <a:t>Output storage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Presentation (publication, talk)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Lobbying / Convincing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Decision / Product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8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9">
                                            <p:txEl>
                                              <p:pRg st="9" end="9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p76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conceptual data model</a:t>
            </a:r>
            <a:endParaRPr/>
          </a:p>
        </p:txBody>
      </p:sp>
      <p:sp>
        <p:nvSpPr>
          <p:cNvPr id="515" name="Google Shape;515;p76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52</a:t>
            </a:fld>
            <a:endParaRPr/>
          </a:p>
        </p:txBody>
      </p:sp>
      <p:sp>
        <p:nvSpPr>
          <p:cNvPr id="516" name="Google Shape;516;p76"/>
          <p:cNvSpPr txBox="1"/>
          <p:nvPr/>
        </p:nvSpPr>
        <p:spPr>
          <a:xfrm>
            <a:off x="422325" y="1246825"/>
            <a:ext cx="3999900" cy="2861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High level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The idea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Terms/entities and relationships between them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Not the actual data model design (logical)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Not the physical data model</a:t>
            </a:r>
            <a:endParaRPr sz="16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595959"/>
              </a:solidFill>
            </a:endParaRPr>
          </a:p>
        </p:txBody>
      </p:sp>
      <p:sp>
        <p:nvSpPr>
          <p:cNvPr id="517" name="Google Shape;517;p76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Example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PubliBike vibration sensors and location data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Classify street surface type and status with machine learning 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Sell street maps to “Tiefbauamt”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p77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logical data model</a:t>
            </a:r>
            <a:endParaRPr/>
          </a:p>
        </p:txBody>
      </p:sp>
      <p:sp>
        <p:nvSpPr>
          <p:cNvPr id="523" name="Google Shape;523;p77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53</a:t>
            </a:fld>
            <a:endParaRPr/>
          </a:p>
        </p:txBody>
      </p:sp>
      <p:sp>
        <p:nvSpPr>
          <p:cNvPr id="524" name="Google Shape;524;p77"/>
          <p:cNvSpPr txBox="1"/>
          <p:nvPr/>
        </p:nvSpPr>
        <p:spPr>
          <a:xfrm>
            <a:off x="422325" y="1246825"/>
            <a:ext cx="3999900" cy="3531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Concerns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set organisations (multiple files)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Metadata organisation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File organisation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organisation within files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organisation within databases (tables, columns ...) see day 3</a:t>
            </a:r>
            <a:endParaRPr sz="1600">
              <a:solidFill>
                <a:srgbClr val="595959"/>
              </a:solidFill>
            </a:endParaRPr>
          </a:p>
          <a:p>
            <a:pPr marL="45720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endParaRPr sz="1600">
              <a:solidFill>
                <a:srgbClr val="595959"/>
              </a:solidFill>
            </a:endParaRPr>
          </a:p>
        </p:txBody>
      </p:sp>
      <p:sp>
        <p:nvSpPr>
          <p:cNvPr id="525" name="Google Shape;525;p77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Example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The column names in a dataframe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Relations between columns in different dataframes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….</a:t>
            </a:r>
            <a:endParaRPr sz="1600">
              <a:solidFill>
                <a:schemeClr val="dk2"/>
              </a:solidFill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0" name="Google Shape;530;p78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flow diagrams - an example</a:t>
            </a:r>
            <a:endParaRPr/>
          </a:p>
        </p:txBody>
      </p:sp>
      <p:sp>
        <p:nvSpPr>
          <p:cNvPr id="531" name="Google Shape;531;p78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54</a:t>
            </a:fld>
            <a:endParaRPr/>
          </a:p>
        </p:txBody>
      </p:sp>
      <p:sp>
        <p:nvSpPr>
          <p:cNvPr id="532" name="Google Shape;532;p78"/>
          <p:cNvSpPr txBox="1"/>
          <p:nvPr/>
        </p:nvSpPr>
        <p:spPr>
          <a:xfrm>
            <a:off x="422325" y="1246825"/>
            <a:ext cx="3999900" cy="11115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3020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endParaRPr sz="1600">
              <a:solidFill>
                <a:srgbClr val="595959"/>
              </a:solidFill>
            </a:endParaRPr>
          </a:p>
        </p:txBody>
      </p:sp>
      <p:cxnSp>
        <p:nvCxnSpPr>
          <p:cNvPr id="533" name="Google Shape;533;p78"/>
          <p:cNvCxnSpPr/>
          <p:nvPr/>
        </p:nvCxnSpPr>
        <p:spPr>
          <a:xfrm>
            <a:off x="422325" y="3640825"/>
            <a:ext cx="12273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sp>
        <p:nvSpPr>
          <p:cNvPr id="534" name="Google Shape;534;p78"/>
          <p:cNvSpPr txBox="1"/>
          <p:nvPr/>
        </p:nvSpPr>
        <p:spPr>
          <a:xfrm>
            <a:off x="3013125" y="313945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Laptop file</a:t>
            </a:r>
            <a:endParaRPr/>
          </a:p>
        </p:txBody>
      </p:sp>
      <p:sp>
        <p:nvSpPr>
          <p:cNvPr id="535" name="Google Shape;535;p78"/>
          <p:cNvSpPr txBox="1"/>
          <p:nvPr/>
        </p:nvSpPr>
        <p:spPr>
          <a:xfrm>
            <a:off x="422325" y="3018025"/>
            <a:ext cx="17070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archive.ics.uci.edu/ml/datasets/iris</a:t>
            </a:r>
            <a:endParaRPr/>
          </a:p>
        </p:txBody>
      </p:sp>
      <p:cxnSp>
        <p:nvCxnSpPr>
          <p:cNvPr id="536" name="Google Shape;536;p78"/>
          <p:cNvCxnSpPr/>
          <p:nvPr/>
        </p:nvCxnSpPr>
        <p:spPr>
          <a:xfrm>
            <a:off x="422325" y="2993125"/>
            <a:ext cx="1227300" cy="129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7" name="Google Shape;537;p78"/>
          <p:cNvCxnSpPr>
            <a:stCxn id="535" idx="3"/>
          </p:cNvCxnSpPr>
          <p:nvPr/>
        </p:nvCxnSpPr>
        <p:spPr>
          <a:xfrm>
            <a:off x="2129325" y="3304375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38" name="Google Shape;538;p78"/>
          <p:cNvCxnSpPr/>
          <p:nvPr/>
        </p:nvCxnSpPr>
        <p:spPr>
          <a:xfrm>
            <a:off x="3013125" y="2993125"/>
            <a:ext cx="1120800" cy="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39" name="Google Shape;539;p78"/>
          <p:cNvCxnSpPr/>
          <p:nvPr/>
        </p:nvCxnSpPr>
        <p:spPr>
          <a:xfrm>
            <a:off x="4422225" y="3304375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cxnSp>
        <p:nvCxnSpPr>
          <p:cNvPr id="540" name="Google Shape;540;p78"/>
          <p:cNvCxnSpPr/>
          <p:nvPr/>
        </p:nvCxnSpPr>
        <p:spPr>
          <a:xfrm>
            <a:off x="3013125" y="3660025"/>
            <a:ext cx="1120800" cy="321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none" w="med" len="med"/>
          </a:ln>
        </p:spPr>
      </p:cxnSp>
      <p:cxnSp>
        <p:nvCxnSpPr>
          <p:cNvPr id="541" name="Google Shape;541;p78"/>
          <p:cNvCxnSpPr/>
          <p:nvPr/>
        </p:nvCxnSpPr>
        <p:spPr>
          <a:xfrm>
            <a:off x="764625" y="4432150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2" name="Google Shape;542;p78"/>
          <p:cNvSpPr/>
          <p:nvPr/>
        </p:nvSpPr>
        <p:spPr>
          <a:xfrm>
            <a:off x="1923525" y="3826375"/>
            <a:ext cx="1120800" cy="1111500"/>
          </a:xfrm>
          <a:prstGeom prst="ellipse">
            <a:avLst/>
          </a:prstGeom>
          <a:solidFill>
            <a:schemeClr val="lt2"/>
          </a:solidFill>
          <a:ln w="9525" cap="flat" cmpd="sng">
            <a:solidFill>
              <a:schemeClr val="dk2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43" name="Google Shape;543;p78"/>
          <p:cNvSpPr txBox="1"/>
          <p:nvPr/>
        </p:nvSpPr>
        <p:spPr>
          <a:xfrm>
            <a:off x="2018775" y="4149100"/>
            <a:ext cx="14745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Analysis</a:t>
            </a:r>
            <a:endParaRPr/>
          </a:p>
        </p:txBody>
      </p:sp>
      <p:cxnSp>
        <p:nvCxnSpPr>
          <p:cNvPr id="544" name="Google Shape;544;p78"/>
          <p:cNvCxnSpPr/>
          <p:nvPr/>
        </p:nvCxnSpPr>
        <p:spPr>
          <a:xfrm>
            <a:off x="3298275" y="4432150"/>
            <a:ext cx="709200" cy="6600"/>
          </a:xfrm>
          <a:prstGeom prst="straightConnector1">
            <a:avLst/>
          </a:prstGeom>
          <a:noFill/>
          <a:ln w="9525" cap="flat" cmpd="sng">
            <a:solidFill>
              <a:schemeClr val="dk2"/>
            </a:solidFill>
            <a:prstDash val="solid"/>
            <a:round/>
            <a:headEnd type="none" w="med" len="med"/>
            <a:tailEnd type="triangle" w="med" len="med"/>
          </a:ln>
        </p:spPr>
      </p:cxnSp>
      <p:sp>
        <p:nvSpPr>
          <p:cNvPr id="545" name="Google Shape;545;p78"/>
          <p:cNvSpPr txBox="1"/>
          <p:nvPr/>
        </p:nvSpPr>
        <p:spPr>
          <a:xfrm>
            <a:off x="6379681" y="241700"/>
            <a:ext cx="2146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There is no industry standard for illustrating your data flow.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example is relatively text based.</a:t>
            </a: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Many people also use flow charts.</a:t>
            </a:r>
            <a:endParaRPr/>
          </a:p>
        </p:txBody>
      </p:sp>
      <p:pic>
        <p:nvPicPr>
          <p:cNvPr id="546" name="Google Shape;546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2325" y="1252614"/>
            <a:ext cx="4876656" cy="38042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47" name="Google Shape;547;p7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379675" y="2466105"/>
            <a:ext cx="1962639" cy="26773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" name="Google Shape;552;p79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Analyse the data flow - physical data model</a:t>
            </a:r>
            <a:endParaRPr/>
          </a:p>
        </p:txBody>
      </p:sp>
      <p:sp>
        <p:nvSpPr>
          <p:cNvPr id="553" name="Google Shape;553;p79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55</a:t>
            </a:fld>
            <a:endParaRPr/>
          </a:p>
        </p:txBody>
      </p:sp>
      <p:sp>
        <p:nvSpPr>
          <p:cNvPr id="554" name="Google Shape;554;p79"/>
          <p:cNvSpPr txBox="1"/>
          <p:nvPr/>
        </p:nvSpPr>
        <p:spPr>
          <a:xfrm>
            <a:off x="42232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Concerns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Data set size at each step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Storage types, backup, security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Velocity (time between steps)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Memory considerations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Lifetime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Formats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Analysis tools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55" name="Google Shape;555;p79"/>
          <p:cNvSpPr txBox="1"/>
          <p:nvPr/>
        </p:nvSpPr>
        <p:spPr>
          <a:xfrm>
            <a:off x="4763200" y="120747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100" b="1">
              <a:solidFill>
                <a:srgbClr val="000000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Analysis time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CPU capacity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Bandwidth capacity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...</a:t>
            </a:r>
            <a:endParaRPr sz="1600">
              <a:solidFill>
                <a:srgbClr val="595959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rgbClr val="595959"/>
                </a:solidFill>
              </a:rPr>
              <a:t>All gives requirements to your data infrastructure which you may have or need to buy or rent.</a:t>
            </a:r>
            <a:endParaRPr sz="1600">
              <a:solidFill>
                <a:srgbClr val="595959"/>
              </a:solidFill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8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Team work - 5 Teams (30 Minutes) </a:t>
            </a:r>
            <a:endParaRPr/>
          </a:p>
        </p:txBody>
      </p:sp>
      <p:sp>
        <p:nvSpPr>
          <p:cNvPr id="561" name="Google Shape;561;p8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56</a:t>
            </a:fld>
            <a:endParaRPr/>
          </a:p>
        </p:txBody>
      </p:sp>
      <p:sp>
        <p:nvSpPr>
          <p:cNvPr id="562" name="Google Shape;562;p80"/>
          <p:cNvSpPr txBox="1"/>
          <p:nvPr/>
        </p:nvSpPr>
        <p:spPr>
          <a:xfrm>
            <a:off x="422325" y="1110400"/>
            <a:ext cx="7461000" cy="3552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700"/>
              <a:t>You can do this in a notebook, on paper in the room or on some slides</a:t>
            </a:r>
            <a:endParaRPr sz="1700"/>
          </a:p>
          <a:p>
            <a:pPr marL="457200" lvl="0" indent="-330200" algn="l" rtl="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rgbClr val="595959"/>
                </a:solidFill>
              </a:rPr>
              <a:t>Formulate a data science challenge or take this one:</a:t>
            </a:r>
            <a:endParaRPr b="1">
              <a:solidFill>
                <a:schemeClr val="dk1"/>
              </a:solidFill>
            </a:endParaRPr>
          </a:p>
          <a:p>
            <a:pPr marL="914400" lvl="1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○"/>
            </a:pPr>
            <a:r>
              <a:rPr lang="en">
                <a:solidFill>
                  <a:schemeClr val="dk1"/>
                </a:solidFill>
              </a:rPr>
              <a:t>Mapping Bern road surface conditions with Publibikes</a:t>
            </a:r>
            <a:r>
              <a:rPr lang="en" sz="1600">
                <a:solidFill>
                  <a:srgbClr val="595959"/>
                </a:solidFill>
              </a:rPr>
              <a:t> 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conceptual data model</a:t>
            </a:r>
            <a:endParaRPr sz="1600">
              <a:solidFill>
                <a:srgbClr val="595959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rgbClr val="595959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Sketch/tabulate the logical data model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data flow diagram</a:t>
            </a:r>
            <a:endParaRPr sz="1600">
              <a:solidFill>
                <a:schemeClr val="dk2"/>
              </a:solidFill>
            </a:endParaRPr>
          </a:p>
          <a:p>
            <a:pPr marL="457200" lvl="0" indent="-330200" algn="l" rtl="0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2"/>
              </a:buClr>
              <a:buSzPts val="1600"/>
              <a:buChar char="●"/>
            </a:pPr>
            <a:r>
              <a:rPr lang="en" sz="1600">
                <a:solidFill>
                  <a:schemeClr val="dk2"/>
                </a:solidFill>
              </a:rPr>
              <a:t>Sketch the physical data model</a:t>
            </a:r>
            <a:endParaRPr sz="1600">
              <a:solidFill>
                <a:schemeClr val="dk2"/>
              </a:solidFill>
            </a:endParaRPr>
          </a:p>
          <a:p>
            <a:pPr marL="0" lvl="0" indent="0" algn="l" rtl="0">
              <a:lnSpc>
                <a:spcPct val="115000"/>
              </a:lnSpc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</a:rPr>
              <a:t>Presentations at 16:00</a:t>
            </a:r>
            <a:endParaRPr sz="1600">
              <a:solidFill>
                <a:schemeClr val="dk2"/>
              </a:solidFill>
            </a:endParaRPr>
          </a:p>
        </p:txBody>
      </p:sp>
      <p:sp>
        <p:nvSpPr>
          <p:cNvPr id="563" name="Google Shape;563;p80"/>
          <p:cNvSpPr txBox="1"/>
          <p:nvPr/>
        </p:nvSpPr>
        <p:spPr>
          <a:xfrm>
            <a:off x="516900" y="4444150"/>
            <a:ext cx="6397500" cy="107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8" name="Google Shape;568;p8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Summary (16:45 - 17:00)</a:t>
            </a:r>
            <a:endParaRPr/>
          </a:p>
        </p:txBody>
      </p:sp>
      <p:sp>
        <p:nvSpPr>
          <p:cNvPr id="569" name="Google Shape;569;p8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57</a:t>
            </a:fld>
            <a:endParaRPr/>
          </a:p>
        </p:txBody>
      </p:sp>
      <p:sp>
        <p:nvSpPr>
          <p:cNvPr id="570" name="Google Shape;570;p81"/>
          <p:cNvSpPr txBox="1"/>
          <p:nvPr/>
        </p:nvSpPr>
        <p:spPr>
          <a:xfrm>
            <a:off x="422325" y="1246825"/>
            <a:ext cx="76764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/>
              <a:t>...</a:t>
            </a:r>
            <a:endParaRPr sz="2900" b="1"/>
          </a:p>
          <a:p>
            <a:pPr marL="457200" lvl="0" indent="-381000" algn="l" rtl="0">
              <a:lnSpc>
                <a:spcPct val="115000"/>
              </a:lnSpc>
              <a:spcBef>
                <a:spcPts val="1600"/>
              </a:spcBef>
              <a:spcAft>
                <a:spcPts val="1200"/>
              </a:spcAft>
              <a:buClr>
                <a:srgbClr val="595959"/>
              </a:buClr>
              <a:buSzPts val="2400"/>
              <a:buChar char="●"/>
            </a:pPr>
            <a:r>
              <a:rPr lang="en" sz="1900" u="sng">
                <a:solidFill>
                  <a:schemeClr val="hlink"/>
                </a:solidFill>
                <a:hlinkClick r:id="rId3"/>
              </a:rPr>
              <a:t>https://jakevdp.github.io/PythonDataScienceHandbook/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71" name="Google Shape;571;p81"/>
          <p:cNvSpPr txBox="1"/>
          <p:nvPr/>
        </p:nvSpPr>
        <p:spPr>
          <a:xfrm>
            <a:off x="4701375" y="1246825"/>
            <a:ext cx="3999900" cy="3416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en" sz="2100" b="1"/>
              <a:t>....</a:t>
            </a:r>
            <a:endParaRPr sz="1600">
              <a:solidFill>
                <a:srgbClr val="595959"/>
              </a:solidFill>
            </a:endParaRPr>
          </a:p>
        </p:txBody>
      </p:sp>
      <p:sp>
        <p:nvSpPr>
          <p:cNvPr id="572" name="Google Shape;572;p81"/>
          <p:cNvSpPr txBox="1"/>
          <p:nvPr/>
        </p:nvSpPr>
        <p:spPr>
          <a:xfrm>
            <a:off x="516900" y="3982600"/>
            <a:ext cx="6397500" cy="56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b="1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p82"/>
          <p:cNvSpPr txBox="1">
            <a:spLocks noGrp="1"/>
          </p:cNvSpPr>
          <p:nvPr>
            <p:ph type="ctrTitle"/>
          </p:nvPr>
        </p:nvSpPr>
        <p:spPr>
          <a:xfrm>
            <a:off x="311700" y="744575"/>
            <a:ext cx="8520600" cy="3794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3600"/>
              <a:t>END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CAS Applied Data Science - Module 1</a:t>
            </a:r>
            <a:endParaRPr sz="36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800"/>
              <a:t>Tomorrow web scraping and data visualisation</a:t>
            </a:r>
            <a:endParaRPr sz="1800"/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800"/>
          </a:p>
        </p:txBody>
      </p:sp>
      <p:sp>
        <p:nvSpPr>
          <p:cNvPr id="578" name="Google Shape;578;p8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58</a:t>
            </a:fld>
            <a:endParaRPr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" name="Google Shape;583;p83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science platform(s)</a:t>
            </a:r>
            <a:endParaRPr/>
          </a:p>
        </p:txBody>
      </p:sp>
      <p:sp>
        <p:nvSpPr>
          <p:cNvPr id="584" name="Google Shape;584;p83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Anaconda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Free open source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6M users in 2018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Comes with GUI, Python, R RStudio, Jupyter …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Linux, MacOS, Windows</a:t>
            </a:r>
            <a:endParaRPr sz="1600"/>
          </a:p>
        </p:txBody>
      </p:sp>
      <p:sp>
        <p:nvSpPr>
          <p:cNvPr id="585" name="Google Shape;585;p83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...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 u="sng">
                <a:solidFill>
                  <a:schemeClr val="hlink"/>
                </a:solidFill>
                <a:hlinkClick r:id="rId3"/>
              </a:rPr>
              <a:t>https://en.wikipedia.org/wiki/Anaconda_(Python_distribution)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endParaRPr sz="1600"/>
          </a:p>
        </p:txBody>
      </p:sp>
      <p:sp>
        <p:nvSpPr>
          <p:cNvPr id="586" name="Google Shape;586;p83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59</a:t>
            </a:fld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p30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</a:t>
            </a:r>
            <a:endParaRPr/>
          </a:p>
        </p:txBody>
      </p:sp>
      <p:sp>
        <p:nvSpPr>
          <p:cNvPr id="153" name="Google Shape;153;p30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 example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Radius of the earth</a:t>
            </a:r>
            <a:endParaRPr sz="1600"/>
          </a:p>
          <a:p>
            <a:pPr marL="914400" lvl="1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○"/>
            </a:pPr>
            <a:r>
              <a:rPr lang="en" sz="1600"/>
              <a:t>46 100 km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 this case value with unit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Normally only the value is stored</a:t>
            </a:r>
            <a:endParaRPr sz="1600"/>
          </a:p>
        </p:txBody>
      </p:sp>
      <p:sp>
        <p:nvSpPr>
          <p:cNvPr id="154" name="Google Shape;154;p30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sp>
        <p:nvSpPr>
          <p:cNvPr id="155" name="Google Shape;155;p30"/>
          <p:cNvSpPr txBox="1">
            <a:spLocks noGrp="1"/>
          </p:cNvSpPr>
          <p:nvPr>
            <p:ph type="body" idx="1"/>
          </p:nvPr>
        </p:nvSpPr>
        <p:spPr>
          <a:xfrm>
            <a:off x="4037175" y="1152475"/>
            <a:ext cx="4983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Metadata (data about data) example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Unit: km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Author: Eratosthenes of Cyrene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Date: 240 BC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Location: Egypt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Method: Well, stick, sun shadow</a:t>
            </a:r>
            <a:endParaRPr sz="160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p84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Install Anaconda, launch Jupyter</a:t>
            </a:r>
            <a:endParaRPr/>
          </a:p>
        </p:txBody>
      </p:sp>
      <p:sp>
        <p:nvSpPr>
          <p:cNvPr id="592" name="Google Shape;592;p84"/>
          <p:cNvSpPr txBox="1">
            <a:spLocks noGrp="1"/>
          </p:cNvSpPr>
          <p:nvPr>
            <p:ph type="body" idx="1"/>
          </p:nvPr>
        </p:nvSpPr>
        <p:spPr>
          <a:xfrm>
            <a:off x="2400303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Steps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Go to Download on the Anaconda webpage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Download and install  Anaconda with Python 3 for your OS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Install R from the command line: conda install -c r r-irkernel</a:t>
            </a:r>
            <a:endParaRPr sz="1600"/>
          </a:p>
        </p:txBody>
      </p:sp>
      <p:sp>
        <p:nvSpPr>
          <p:cNvPr id="593" name="Google Shape;593;p84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...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Install more packages ...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Start the Graphical User Interface (GUI) : anaconda-navigator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Launch Jupyter Lab and open the first notebook on Ilias</a:t>
            </a:r>
            <a:endParaRPr sz="1600"/>
          </a:p>
        </p:txBody>
      </p:sp>
      <p:sp>
        <p:nvSpPr>
          <p:cNvPr id="594" name="Google Shape;594;p84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60</a:t>
            </a:fld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p85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Create your GitHub CAS repo</a:t>
            </a:r>
            <a:endParaRPr/>
          </a:p>
        </p:txBody>
      </p:sp>
      <p:sp>
        <p:nvSpPr>
          <p:cNvPr id="600" name="Google Shape;600;p85"/>
          <p:cNvSpPr txBox="1">
            <a:spLocks noGrp="1"/>
          </p:cNvSpPr>
          <p:nvPr>
            <p:ph type="body" idx="1"/>
          </p:nvPr>
        </p:nvSpPr>
        <p:spPr>
          <a:xfrm>
            <a:off x="417151" y="1374825"/>
            <a:ext cx="83097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1600"/>
              <a:t>If you don’t have one, create your GitHub account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If you don’t have one, create your GitHub account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Create a CAS repository 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Upload your CAS material there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You will learn more about GitHub and git in Module 4</a:t>
            </a:r>
            <a:endParaRPr sz="1600"/>
          </a:p>
        </p:txBody>
      </p:sp>
      <p:sp>
        <p:nvSpPr>
          <p:cNvPr id="601" name="Google Shape;601;p85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61</a:t>
            </a:fld>
            <a:endParaRPr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6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6" name="Google Shape;606;p86"/>
          <p:cNvSpPr txBox="1">
            <a:spLocks noGrp="1"/>
          </p:cNvSpPr>
          <p:nvPr>
            <p:ph type="title"/>
          </p:nvPr>
        </p:nvSpPr>
        <p:spPr>
          <a:xfrm>
            <a:off x="2400250" y="575950"/>
            <a:ext cx="6321600" cy="635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Datasets to work with</a:t>
            </a:r>
            <a:endParaRPr/>
          </a:p>
        </p:txBody>
      </p:sp>
      <p:sp>
        <p:nvSpPr>
          <p:cNvPr id="607" name="Google Shape;607;p86"/>
          <p:cNvSpPr txBox="1">
            <a:spLocks noGrp="1"/>
          </p:cNvSpPr>
          <p:nvPr>
            <p:ph type="body" idx="1"/>
          </p:nvPr>
        </p:nvSpPr>
        <p:spPr>
          <a:xfrm>
            <a:off x="2400300" y="1602675"/>
            <a:ext cx="32502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Choose your own or take 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Bring your own from work or research (on laptop)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Search internet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If your set is too big … tell me</a:t>
            </a:r>
            <a:endParaRPr sz="1600"/>
          </a:p>
        </p:txBody>
      </p:sp>
      <p:sp>
        <p:nvSpPr>
          <p:cNvPr id="608" name="Google Shape;608;p86"/>
          <p:cNvSpPr txBox="1">
            <a:spLocks noGrp="1"/>
          </p:cNvSpPr>
          <p:nvPr>
            <p:ph type="body" idx="2"/>
          </p:nvPr>
        </p:nvSpPr>
        <p:spPr>
          <a:xfrm>
            <a:off x="5650572" y="1602675"/>
            <a:ext cx="3071400" cy="3002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a public dataset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https://archive.ics.uci.edu/ml/datasets.html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https://www.kaggle.com/datasets</a:t>
            </a:r>
            <a:endParaRPr sz="1600"/>
          </a:p>
        </p:txBody>
      </p:sp>
      <p:sp>
        <p:nvSpPr>
          <p:cNvPr id="609" name="Google Shape;609;p86"/>
          <p:cNvSpPr txBox="1">
            <a:spLocks noGrp="1"/>
          </p:cNvSpPr>
          <p:nvPr>
            <p:ph type="sldNum" idx="12"/>
          </p:nvPr>
        </p:nvSpPr>
        <p:spPr>
          <a:xfrm>
            <a:off x="8497999" y="4688759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62</a:t>
            </a:fld>
            <a:endParaRPr/>
          </a:p>
        </p:txBody>
      </p:sp>
      <p:sp>
        <p:nvSpPr>
          <p:cNvPr id="610" name="Google Shape;610;p86"/>
          <p:cNvSpPr txBox="1"/>
          <p:nvPr/>
        </p:nvSpPr>
        <p:spPr>
          <a:xfrm>
            <a:off x="2525000" y="3905150"/>
            <a:ext cx="5973000" cy="78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lnSpc>
                <a:spcPct val="115000"/>
              </a:lnSpc>
              <a:spcBef>
                <a:spcPts val="0"/>
              </a:spcBef>
              <a:spcAft>
                <a:spcPts val="1200"/>
              </a:spcAft>
              <a:buNone/>
            </a:pPr>
            <a:r>
              <a:rPr lang="en" sz="1600">
                <a:solidFill>
                  <a:schemeClr val="dk2"/>
                </a:solidFill>
                <a:latin typeface="Lato"/>
                <a:ea typeface="Lato"/>
                <a:cs typeface="Lato"/>
                <a:sym typeface="Lato"/>
              </a:rPr>
              <a:t>You may (ideally) work with one dataset through the whole CAS or use severals according to what is to be done.</a:t>
            </a:r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p31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examples </a:t>
            </a:r>
            <a:endParaRPr/>
          </a:p>
        </p:txBody>
      </p:sp>
      <p:sp>
        <p:nvSpPr>
          <p:cNvPr id="161" name="Google Shape;161;p31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62" name="Google Shape;162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0025" y="1208325"/>
            <a:ext cx="3732375" cy="2400596"/>
          </a:xfrm>
          <a:prstGeom prst="rect">
            <a:avLst/>
          </a:prstGeom>
          <a:noFill/>
          <a:ln>
            <a:noFill/>
          </a:ln>
        </p:spPr>
      </p:pic>
      <p:sp>
        <p:nvSpPr>
          <p:cNvPr id="163" name="Google Shape;163;p31"/>
          <p:cNvSpPr txBox="1"/>
          <p:nvPr/>
        </p:nvSpPr>
        <p:spPr>
          <a:xfrm>
            <a:off x="4750975" y="1208325"/>
            <a:ext cx="4212300" cy="25911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Figure shows data from Mesopotamia or Egypt (?) 3-5k years ago.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Natural numbers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●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Binary numbers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45720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1" indent="-317500" algn="l" rtl="0">
              <a:spcBef>
                <a:spcPts val="0"/>
              </a:spcBef>
              <a:spcAft>
                <a:spcPts val="0"/>
              </a:spcAft>
              <a:buClr>
                <a:srgbClr val="222222"/>
              </a:buClr>
              <a:buSzPts val="1400"/>
              <a:buChar char="○"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“Hello!” in binary form: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91440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222222"/>
                </a:solidFill>
                <a:highlight>
                  <a:srgbClr val="FFFFFF"/>
                </a:highlight>
              </a:rPr>
              <a:t>01001000 01100101 01101100 01101100  01101111 00100001</a:t>
            </a: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rgbClr val="222222"/>
              </a:solidFill>
              <a:highlight>
                <a:srgbClr val="FFFFFF"/>
              </a:highlight>
            </a:endParaRPr>
          </a:p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 sz="1200">
              <a:solidFill>
                <a:srgbClr val="222222"/>
              </a:solidFill>
              <a:highlight>
                <a:srgbClr val="FFFFFF"/>
              </a:highlight>
            </a:endParaRPr>
          </a:p>
        </p:txBody>
      </p:sp>
      <p:sp>
        <p:nvSpPr>
          <p:cNvPr id="164" name="Google Shape;164;p31"/>
          <p:cNvSpPr txBox="1"/>
          <p:nvPr/>
        </p:nvSpPr>
        <p:spPr>
          <a:xfrm>
            <a:off x="700025" y="3799525"/>
            <a:ext cx="3000000" cy="1089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5" name="Google Shape;165;p31"/>
          <p:cNvSpPr txBox="1"/>
          <p:nvPr/>
        </p:nvSpPr>
        <p:spPr>
          <a:xfrm>
            <a:off x="1559400" y="4315825"/>
            <a:ext cx="6025200" cy="5727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rgbClr val="222222"/>
                </a:solidFill>
                <a:highlight>
                  <a:srgbClr val="FFFFFF"/>
                </a:highlight>
              </a:rPr>
              <a:t>Data -&gt; Information -&gt; Knowledge -&gt; Decision</a:t>
            </a:r>
            <a:endParaRPr sz="2300" b="1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0" name="Google Shape;170;p32"/>
          <p:cNvSpPr txBox="1">
            <a:spLocks noGrp="1"/>
          </p:cNvSpPr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Data and Science</a:t>
            </a:r>
            <a:endParaRPr/>
          </a:p>
        </p:txBody>
      </p:sp>
      <p:sp>
        <p:nvSpPr>
          <p:cNvPr id="171" name="Google Shape;171;p32"/>
          <p:cNvSpPr txBox="1">
            <a:spLocks noGrp="1"/>
          </p:cNvSpPr>
          <p:nvPr>
            <p:ph type="body" idx="1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Science</a:t>
            </a:r>
            <a:endParaRPr sz="2100" b="1">
              <a:solidFill>
                <a:schemeClr val="dk1"/>
              </a:solidFill>
            </a:endParaRPr>
          </a:p>
          <a:p>
            <a:pPr marL="457200" lvl="0" indent="-330200" algn="l" rtl="0">
              <a:spcBef>
                <a:spcPts val="16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The enterprise of building and organising knowledge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Ideally based on reproducible experiments (good practise since Galileo)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1200"/>
              </a:spcAft>
              <a:buSzPts val="1600"/>
              <a:buChar char="●"/>
            </a:pPr>
            <a:r>
              <a:rPr lang="en" sz="1600"/>
              <a:t>Should produce falsifiable predictions (normative definition from Karl Popper)</a:t>
            </a:r>
            <a:endParaRPr sz="1600"/>
          </a:p>
        </p:txBody>
      </p:sp>
      <p:sp>
        <p:nvSpPr>
          <p:cNvPr id="172" name="Google Shape;172;p32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73" name="Google Shape;173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64000" y="1170125"/>
            <a:ext cx="3880074" cy="334069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33"/>
          <p:cNvSpPr txBox="1">
            <a:spLocks noGrp="1"/>
          </p:cNvSpPr>
          <p:nvPr>
            <p:ph type="body" idx="1"/>
          </p:nvPr>
        </p:nvSpPr>
        <p:spPr>
          <a:xfrm>
            <a:off x="311700" y="445025"/>
            <a:ext cx="3999900" cy="34164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2100" b="1">
                <a:solidFill>
                  <a:schemeClr val="dk1"/>
                </a:solidFill>
              </a:rPr>
              <a:t>Data Science</a:t>
            </a:r>
            <a:endParaRPr sz="2100" b="1">
              <a:solidFill>
                <a:schemeClr val="dk1"/>
              </a:solidFill>
            </a:endParaRPr>
          </a:p>
          <a:p>
            <a:pPr marL="0" lvl="0" indent="0" algn="l" rtl="0">
              <a:spcBef>
                <a:spcPts val="1600"/>
              </a:spcBef>
              <a:spcAft>
                <a:spcPts val="0"/>
              </a:spcAft>
              <a:buNone/>
            </a:pPr>
            <a:r>
              <a:rPr lang="en" sz="1600"/>
              <a:t>Uses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Mathematics and Statistics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Computer Science</a:t>
            </a:r>
            <a:endParaRPr sz="1600"/>
          </a:p>
          <a:p>
            <a:pPr marL="457200" lvl="0" indent="-330200" algn="l" rtl="0">
              <a:spcBef>
                <a:spcPts val="1200"/>
              </a:spcBef>
              <a:spcAft>
                <a:spcPts val="0"/>
              </a:spcAft>
              <a:buSzPts val="1600"/>
              <a:buChar char="●"/>
            </a:pPr>
            <a:r>
              <a:rPr lang="en" sz="1600"/>
              <a:t>Domain expertise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on data to build information and extract knowledge (for decisions and actions)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600"/>
              <a:t>It is the theory of making science with data.</a:t>
            </a:r>
            <a:endParaRPr sz="1600"/>
          </a:p>
          <a:p>
            <a:pPr marL="0" lvl="0" indent="0" algn="l" rtl="0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600"/>
              <a:t>Very general skills increasingly needed in all empirical research and business </a:t>
            </a:r>
            <a:endParaRPr sz="1600"/>
          </a:p>
        </p:txBody>
      </p:sp>
      <p:sp>
        <p:nvSpPr>
          <p:cNvPr id="179" name="Google Shape;179;p33"/>
          <p:cNvSpPr txBox="1">
            <a:spLocks noGrp="1"/>
          </p:cNvSpPr>
          <p:nvPr>
            <p:ph type="sldNum" idx="12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80" name="Google Shape;18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89375" y="1187075"/>
            <a:ext cx="3416400" cy="3416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Swiss">
  <a:themeElements>
    <a:clrScheme name="Swiss">
      <a:dk1>
        <a:srgbClr val="F46524"/>
      </a:dk1>
      <a:lt1>
        <a:srgbClr val="FFFFFF"/>
      </a:lt1>
      <a:dk2>
        <a:srgbClr val="000000"/>
      </a:dk2>
      <a:lt2>
        <a:srgbClr val="757575"/>
      </a:lt2>
      <a:accent1>
        <a:srgbClr val="01579B"/>
      </a:accent1>
      <a:accent2>
        <a:srgbClr val="27C7BD"/>
      </a:accent2>
      <a:accent3>
        <a:srgbClr val="0099E8"/>
      </a:accent3>
      <a:accent4>
        <a:srgbClr val="51B9A3"/>
      </a:accent4>
      <a:accent5>
        <a:srgbClr val="FB8C00"/>
      </a:accent5>
      <a:accent6>
        <a:srgbClr val="FFAE88"/>
      </a:accent6>
      <a:hlink>
        <a:srgbClr val="0277BD"/>
      </a:hlink>
      <a:folHlink>
        <a:srgbClr val="0277BD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3533</Words>
  <Application>Microsoft Macintosh PowerPoint</Application>
  <PresentationFormat>Bildschirmpräsentation (16:9)</PresentationFormat>
  <Paragraphs>682</Paragraphs>
  <Slides>62</Slides>
  <Notes>62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4</vt:i4>
      </vt:variant>
      <vt:variant>
        <vt:lpstr>Design</vt:lpstr>
      </vt:variant>
      <vt:variant>
        <vt:i4>2</vt:i4>
      </vt:variant>
      <vt:variant>
        <vt:lpstr>Folientitel</vt:lpstr>
      </vt:variant>
      <vt:variant>
        <vt:i4>62</vt:i4>
      </vt:variant>
    </vt:vector>
  </HeadingPairs>
  <TitlesOfParts>
    <vt:vector size="68" baseType="lpstr">
      <vt:lpstr>Lato</vt:lpstr>
      <vt:lpstr>Arial</vt:lpstr>
      <vt:lpstr>Verdana</vt:lpstr>
      <vt:lpstr>Raleway</vt:lpstr>
      <vt:lpstr>Simple Light</vt:lpstr>
      <vt:lpstr>Swiss</vt:lpstr>
      <vt:lpstr> CAS Applied Data Science - Module 1  Data Acquisition and Management  PD Dr. Sigve Haug  Bern, 2023-08-23</vt:lpstr>
      <vt:lpstr>Module 1 Purpose and Format</vt:lpstr>
      <vt:lpstr>Module 1 Overview</vt:lpstr>
      <vt:lpstr>First morning</vt:lpstr>
      <vt:lpstr>Data (latin datum in singular = thing given)</vt:lpstr>
      <vt:lpstr>Data </vt:lpstr>
      <vt:lpstr>Data examples </vt:lpstr>
      <vt:lpstr>Data and Science</vt:lpstr>
      <vt:lpstr>PowerPoint-Präsentation</vt:lpstr>
      <vt:lpstr>PowerPoint-Präsentation</vt:lpstr>
      <vt:lpstr>Data Representations</vt:lpstr>
      <vt:lpstr>Most Computers understand only 0/1</vt:lpstr>
      <vt:lpstr>Data </vt:lpstr>
      <vt:lpstr>Analog to Digital Data (Digitisation) - ADC</vt:lpstr>
      <vt:lpstr>Data types and structures (in programming languages)</vt:lpstr>
      <vt:lpstr>Data types and structures</vt:lpstr>
      <vt:lpstr>Data and some vocabulary</vt:lpstr>
      <vt:lpstr>Data volumes</vt:lpstr>
      <vt:lpstr>PowerPoint-Präsentation</vt:lpstr>
      <vt:lpstr>What is big data ?</vt:lpstr>
      <vt:lpstr>Data Quality</vt:lpstr>
      <vt:lpstr>Data Quality</vt:lpstr>
      <vt:lpstr>Data is stored in files</vt:lpstr>
      <vt:lpstr>Summary and Readings</vt:lpstr>
      <vt:lpstr>Time to get started with Jupyter and Colab      (you may install Anaconda later)</vt:lpstr>
      <vt:lpstr>Second half day</vt:lpstr>
      <vt:lpstr>Infrastructures for data</vt:lpstr>
      <vt:lpstr>What is a computer ?</vt:lpstr>
      <vt:lpstr>Infrastructures for data</vt:lpstr>
      <vt:lpstr>What is a cluster / data center ?</vt:lpstr>
      <vt:lpstr>From laptops to supercomputers (academic)</vt:lpstr>
      <vt:lpstr>The pyramid of computing infrastructures</vt:lpstr>
      <vt:lpstr>The CH pyramid of academic computing infrastructures</vt:lpstr>
      <vt:lpstr>www.top500.org  Amazon/google/etc data centers are an order of magnitude larger than CSCS</vt:lpstr>
      <vt:lpstr>How to use HPC/Supercomputers </vt:lpstr>
      <vt:lpstr>Infrastructures for data</vt:lpstr>
      <vt:lpstr>Infrastructures for data</vt:lpstr>
      <vt:lpstr>Infrastructures for data</vt:lpstr>
      <vt:lpstr>Infrastructures for data - price considerations</vt:lpstr>
      <vt:lpstr>Infrastructures for data</vt:lpstr>
      <vt:lpstr>Infrastructures for data - main providers</vt:lpstr>
      <vt:lpstr>Data acquisition (from primary data sources)</vt:lpstr>
      <vt:lpstr>Data acquisition (from primary data sources)</vt:lpstr>
      <vt:lpstr>Data acquisition</vt:lpstr>
      <vt:lpstr>Data acquisition (from secondary data sources) </vt:lpstr>
      <vt:lpstr>PowerPoint-Präsentation</vt:lpstr>
      <vt:lpstr>Much competitive business and research must leverage the new situation - www, IoT, big data, ML, AI, computing power  New skills are required from the data scientists  </vt:lpstr>
      <vt:lpstr> Continue to work on the notebook till :  15: 30 Break  A nice data science site: www.kaggle.com </vt:lpstr>
      <vt:lpstr>Second half day</vt:lpstr>
      <vt:lpstr>Data Flow Analysis Data Modelling (Brief)</vt:lpstr>
      <vt:lpstr>Analyse the data flow and model your data</vt:lpstr>
      <vt:lpstr>Analyse the data flow - conceptual data model</vt:lpstr>
      <vt:lpstr>Analyse the data flow - logical data model</vt:lpstr>
      <vt:lpstr>Data flow diagrams - an example</vt:lpstr>
      <vt:lpstr>Analyse the data flow - physical data model</vt:lpstr>
      <vt:lpstr>Team work - 5 Teams (30 Minutes) </vt:lpstr>
      <vt:lpstr>Summary (16:45 - 17:00)</vt:lpstr>
      <vt:lpstr>END CAS Applied Data Science - Module 1 Tomorrow web scraping and data visualisation </vt:lpstr>
      <vt:lpstr>Data science platform(s)</vt:lpstr>
      <vt:lpstr>Install Anaconda, launch Jupyter</vt:lpstr>
      <vt:lpstr>Create your GitHub CAS repo</vt:lpstr>
      <vt:lpstr>Datasets to work with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 CAS Applied Data Science - Module 1  Data Acquisition and Management  PD Dr. Sigve Haug  Bern, 2023-08-23</dc:title>
  <cp:lastModifiedBy>Flütsch, Lenja Chiara (STUDENTS)</cp:lastModifiedBy>
  <cp:revision>10</cp:revision>
  <dcterms:modified xsi:type="dcterms:W3CDTF">2023-08-23T17:56:52Z</dcterms:modified>
</cp:coreProperties>
</file>